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
      <p:font typeface="Roboto"/>
      <p:regular r:id="rId59"/>
      <p:bold r:id="rId60"/>
      <p:italic r:id="rId61"/>
      <p:boldItalic r:id="rId62"/>
    </p:embeddedFont>
    <p:embeddedFont>
      <p:font typeface="Lato"/>
      <p:regular r:id="rId63"/>
      <p:bold r:id="rId64"/>
      <p:italic r:id="rId65"/>
      <p:boldItalic r:id="rId66"/>
    </p:embeddedFont>
    <p:embeddedFont>
      <p:font typeface="Roboto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4EC9BF-199F-4757-96D2-11BC34D376F4}">
  <a:tblStyle styleId="{D04EC9BF-199F-4757-96D2-11BC34D376F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3C26F16-15B1-48C1-8DAF-E8CD914D07FE}" styleName="Table_1">
    <a:wholeTbl>
      <a:tcTxStyle b="off" i="off">
        <a:font>
          <a:latin typeface="Roboto"/>
          <a:ea typeface="Roboto"/>
          <a:cs typeface="Robot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A"/>
          </a:solidFill>
        </a:fill>
      </a:tcStyle>
    </a:wholeTbl>
    <a:band1H>
      <a:tcTxStyle b="off" i="off"/>
      <a:tcStyle>
        <a:fill>
          <a:solidFill>
            <a:srgbClr val="CCD0D2"/>
          </a:solidFill>
        </a:fill>
      </a:tcStyle>
    </a:band1H>
    <a:band2H>
      <a:tcTxStyle b="off" i="off"/>
    </a:band2H>
    <a:band1V>
      <a:tcTxStyle b="off" i="off"/>
      <a:tcStyle>
        <a:fill>
          <a:solidFill>
            <a:srgbClr val="CCD0D2"/>
          </a:solidFill>
        </a:fill>
      </a:tcStyle>
    </a:band1V>
    <a:band2V>
      <a:tcTxStyle b="off" i="off"/>
    </a:band2V>
    <a:lastCol>
      <a:tcTxStyle b="on" i="off">
        <a:font>
          <a:latin typeface="Roboto"/>
          <a:ea typeface="Roboto"/>
          <a:cs typeface="Roboto"/>
        </a:font>
        <a:schemeClr val="lt1"/>
      </a:tcTxStyle>
      <a:tcStyle>
        <a:fill>
          <a:solidFill>
            <a:schemeClr val="dk1"/>
          </a:solidFill>
        </a:fill>
      </a:tcStyle>
    </a:lastCol>
    <a:firstCol>
      <a:tcTxStyle b="on" i="off">
        <a:font>
          <a:latin typeface="Roboto"/>
          <a:ea typeface="Roboto"/>
          <a:cs typeface="Roboto"/>
        </a:font>
        <a:schemeClr val="lt1"/>
      </a:tcTxStyle>
      <a:tcStyle>
        <a:fill>
          <a:solidFill>
            <a:schemeClr val="dk1"/>
          </a:solidFill>
        </a:fill>
      </a:tcStyle>
    </a:firstCol>
    <a:lastRow>
      <a:tcTxStyle b="on" i="off">
        <a:font>
          <a:latin typeface="Roboto"/>
          <a:ea typeface="Roboto"/>
          <a:cs typeface="Roboto"/>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Roboto"/>
          <a:ea typeface="Roboto"/>
          <a:cs typeface="Roboto"/>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Roboto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RobotoLight-bold.fntdata"/><Relationship Id="rId23" Type="http://schemas.openxmlformats.org/officeDocument/2006/relationships/slide" Target="slides/slide17.xml"/><Relationship Id="rId67" Type="http://schemas.openxmlformats.org/officeDocument/2006/relationships/font" Target="fonts/RobotoLight-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loudera.com/HDPDocuments/HDP3/HDP-3.1.5/securing-hive/content/hive_hive_authorization_models.html" TargetMode="External"/><Relationship Id="rId3" Type="http://schemas.openxmlformats.org/officeDocument/2006/relationships/hyperlink" Target="https://docs.cloudera.com/HDPDocuments/HDP3/HDP-3.1.5/configuring-ranger-authe-with-unix-ldap-ad/content/ad_authentication_settings.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big-data/using-ldap-via-aws-directory-service-to-access-and-administer-your-hadoop-environmen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big-data/implementing-authorization-and-auditing-using-apache-ranger-on-amazon-emr/"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big-data/implementing-authorization-and-auditing-using-apache-ranger-on-amazon-em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big-data/implementing-authorization-and-auditing-using-apache-ranger-on-amazon-emr/"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806ee57b33_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 name="Google Shape;57;g806ee57b33_0_6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07864d6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07864d6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07864d66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07864d66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https://docs.cloudera.com/HDPDocuments/HDP3/HDP-3.1.5/securing-hive/content/hive_hive_authorization_models.html</a:t>
            </a:r>
            <a:endParaRPr/>
          </a:p>
          <a:p>
            <a:pPr indent="0" lvl="0" marL="0" rtl="0" algn="l">
              <a:spcBef>
                <a:spcPts val="0"/>
              </a:spcBef>
              <a:spcAft>
                <a:spcPts val="0"/>
              </a:spcAft>
              <a:buNone/>
            </a:pPr>
            <a:r>
              <a:rPr lang="en" u="sng">
                <a:solidFill>
                  <a:schemeClr val="hlink"/>
                </a:solidFill>
                <a:hlinkClick r:id="rId3"/>
              </a:rPr>
              <a:t>https://docs.cloudera.com/HDPDocuments/HDP3/HDP-3.1.5/configuring-ranger-authe-with-unix-ldap-ad/content/ad_authentication_settings.html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06ee57b3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806ee57b33_0_5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54000" lvl="0" marL="457200" rtl="0" algn="l">
              <a:spcBef>
                <a:spcPts val="400"/>
              </a:spcBef>
              <a:spcAft>
                <a:spcPts val="0"/>
              </a:spcAft>
              <a:buClr>
                <a:srgbClr val="000000"/>
              </a:buClr>
              <a:buSzPts val="400"/>
              <a:buFont typeface="Proxima Nova"/>
              <a:buAutoNum type="arabicPeriod"/>
            </a:pPr>
            <a:r>
              <a:rPr lang="en" sz="800">
                <a:latin typeface="Roboto"/>
                <a:ea typeface="Roboto"/>
                <a:cs typeface="Roboto"/>
                <a:sym typeface="Roboto"/>
              </a:rPr>
              <a:t>Only US employees can see data in </a:t>
            </a:r>
            <a:r>
              <a:rPr b="1" lang="en" sz="800">
                <a:latin typeface="Roboto"/>
                <a:ea typeface="Roboto"/>
                <a:cs typeface="Roboto"/>
                <a:sym typeface="Roboto"/>
              </a:rPr>
              <a:t>us_customers</a:t>
            </a:r>
            <a:r>
              <a:rPr lang="en" sz="800">
                <a:latin typeface="Roboto"/>
                <a:ea typeface="Roboto"/>
                <a:cs typeface="Roboto"/>
                <a:sym typeface="Roboto"/>
              </a:rPr>
              <a:t> table and only from locations within the US (access_us_customers)</a:t>
            </a:r>
            <a:endParaRPr sz="800">
              <a:latin typeface="Roboto"/>
              <a:ea typeface="Roboto"/>
              <a:cs typeface="Roboto"/>
              <a:sym typeface="Roboto"/>
            </a:endParaRPr>
          </a:p>
          <a:p>
            <a:pPr indent="-254000" lvl="0" marL="457200" rtl="0" algn="l">
              <a:spcBef>
                <a:spcPts val="0"/>
              </a:spcBef>
              <a:spcAft>
                <a:spcPts val="0"/>
              </a:spcAft>
              <a:buClr>
                <a:srgbClr val="000000"/>
              </a:buClr>
              <a:buSzPts val="400"/>
              <a:buFont typeface="Proxima Nova"/>
              <a:buAutoNum type="arabicPeriod"/>
            </a:pPr>
            <a:r>
              <a:rPr i="1" lang="en" sz="800">
                <a:latin typeface="Roboto"/>
                <a:ea typeface="Roboto"/>
                <a:cs typeface="Roboto"/>
                <a:sym typeface="Roboto"/>
              </a:rPr>
              <a:t>US employees</a:t>
            </a:r>
            <a:r>
              <a:rPr lang="en" sz="800">
                <a:latin typeface="Roboto"/>
                <a:ea typeface="Roboto"/>
                <a:cs typeface="Roboto"/>
                <a:sym typeface="Roboto"/>
              </a:rPr>
              <a:t> can see only data rows of </a:t>
            </a:r>
            <a:r>
              <a:rPr i="1" lang="en" sz="800">
                <a:latin typeface="Roboto"/>
                <a:ea typeface="Roboto"/>
                <a:cs typeface="Roboto"/>
                <a:sym typeface="Roboto"/>
              </a:rPr>
              <a:t>US persons</a:t>
            </a:r>
            <a:r>
              <a:rPr lang="en" sz="800">
                <a:latin typeface="Roboto"/>
                <a:ea typeface="Roboto"/>
                <a:cs typeface="Roboto"/>
                <a:sym typeface="Roboto"/>
              </a:rPr>
              <a:t> in </a:t>
            </a:r>
            <a:r>
              <a:rPr b="1" lang="en" sz="800">
                <a:latin typeface="Roboto"/>
                <a:ea typeface="Roboto"/>
                <a:cs typeface="Roboto"/>
                <a:sym typeface="Roboto"/>
              </a:rPr>
              <a:t>ww_customers</a:t>
            </a:r>
            <a:r>
              <a:rPr lang="en" sz="800">
                <a:latin typeface="Roboto"/>
                <a:ea typeface="Roboto"/>
                <a:cs typeface="Roboto"/>
                <a:sym typeface="Roboto"/>
              </a:rPr>
              <a:t> table (“filter_ww_customers for consent” + access_ww_customers)</a:t>
            </a:r>
            <a:endParaRPr sz="800">
              <a:latin typeface="Roboto"/>
              <a:ea typeface="Roboto"/>
              <a:cs typeface="Roboto"/>
              <a:sym typeface="Roboto"/>
            </a:endParaRPr>
          </a:p>
          <a:p>
            <a:pPr indent="-254000" lvl="0" marL="457200" rtl="0" algn="l">
              <a:spcBef>
                <a:spcPts val="0"/>
              </a:spcBef>
              <a:spcAft>
                <a:spcPts val="0"/>
              </a:spcAft>
              <a:buClr>
                <a:srgbClr val="000000"/>
              </a:buClr>
              <a:buSzPts val="400"/>
              <a:buFont typeface="Proxima Nova"/>
              <a:buAutoNum type="arabicPeriod"/>
            </a:pPr>
            <a:r>
              <a:rPr i="1" lang="en" sz="800">
                <a:latin typeface="Roboto"/>
                <a:ea typeface="Roboto"/>
                <a:cs typeface="Roboto"/>
                <a:sym typeface="Roboto"/>
              </a:rPr>
              <a:t>EU employees</a:t>
            </a:r>
            <a:r>
              <a:rPr lang="en" sz="800">
                <a:latin typeface="Roboto"/>
                <a:ea typeface="Roboto"/>
                <a:cs typeface="Roboto"/>
                <a:sym typeface="Roboto"/>
              </a:rPr>
              <a:t> can see only data rows of </a:t>
            </a:r>
            <a:r>
              <a:rPr i="1" lang="en" sz="800">
                <a:latin typeface="Roboto"/>
                <a:ea typeface="Roboto"/>
                <a:cs typeface="Roboto"/>
                <a:sym typeface="Roboto"/>
              </a:rPr>
              <a:t>EU persons who have given consent</a:t>
            </a:r>
            <a:r>
              <a:rPr lang="en" sz="800">
                <a:latin typeface="Roboto"/>
                <a:ea typeface="Roboto"/>
                <a:cs typeface="Roboto"/>
                <a:sym typeface="Roboto"/>
              </a:rPr>
              <a:t> in </a:t>
            </a:r>
            <a:r>
              <a:rPr b="1" lang="en" sz="800">
                <a:latin typeface="Roboto"/>
                <a:ea typeface="Roboto"/>
                <a:cs typeface="Roboto"/>
                <a:sym typeface="Roboto"/>
              </a:rPr>
              <a:t>ww_customers</a:t>
            </a:r>
            <a:r>
              <a:rPr lang="en" sz="800">
                <a:latin typeface="Roboto"/>
                <a:ea typeface="Roboto"/>
                <a:cs typeface="Roboto"/>
                <a:sym typeface="Roboto"/>
              </a:rPr>
              <a:t> table (“filter_ww_customers for consent” + access_ww_customers)</a:t>
            </a:r>
            <a:endParaRPr sz="800">
              <a:latin typeface="Roboto"/>
              <a:ea typeface="Roboto"/>
              <a:cs typeface="Roboto"/>
              <a:sym typeface="Roboto"/>
            </a:endParaRPr>
          </a:p>
          <a:p>
            <a:pPr indent="-254000" lvl="0" marL="457200" rtl="0" algn="l">
              <a:spcBef>
                <a:spcPts val="0"/>
              </a:spcBef>
              <a:spcAft>
                <a:spcPts val="0"/>
              </a:spcAft>
              <a:buClr>
                <a:srgbClr val="000000"/>
              </a:buClr>
              <a:buSzPts val="400"/>
              <a:buFont typeface="Proxima Nova"/>
              <a:buAutoNum type="arabicPeriod"/>
            </a:pPr>
            <a:r>
              <a:rPr i="1" lang="en" sz="800">
                <a:latin typeface="Roboto"/>
                <a:ea typeface="Roboto"/>
                <a:cs typeface="Roboto"/>
                <a:sym typeface="Roboto"/>
              </a:rPr>
              <a:t>HR team </a:t>
            </a:r>
            <a:r>
              <a:rPr lang="en" sz="800">
                <a:latin typeface="Roboto"/>
                <a:ea typeface="Roboto"/>
                <a:cs typeface="Roboto"/>
                <a:sym typeface="Roboto"/>
              </a:rPr>
              <a:t>members can see all original </a:t>
            </a:r>
            <a:r>
              <a:rPr i="1" lang="en" sz="800">
                <a:latin typeface="Roboto"/>
                <a:ea typeface="Roboto"/>
                <a:cs typeface="Roboto"/>
                <a:sym typeface="Roboto"/>
              </a:rPr>
              <a:t>unmasked data</a:t>
            </a:r>
            <a:r>
              <a:rPr lang="en" sz="800">
                <a:latin typeface="Roboto"/>
                <a:ea typeface="Roboto"/>
                <a:cs typeface="Roboto"/>
                <a:sym typeface="Roboto"/>
              </a:rPr>
              <a:t> (PCI, PII,….)</a:t>
            </a:r>
            <a:endParaRPr sz="800">
              <a:latin typeface="Roboto"/>
              <a:ea typeface="Roboto"/>
              <a:cs typeface="Roboto"/>
              <a:sym typeface="Roboto"/>
            </a:endParaRPr>
          </a:p>
          <a:p>
            <a:pPr indent="-254000" lvl="0" marL="4572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Super users belonging to etl/DPO groups can see data for all EU customers</a:t>
            </a:r>
            <a:endParaRPr sz="800">
              <a:latin typeface="Roboto"/>
              <a:ea typeface="Roboto"/>
              <a:cs typeface="Roboto"/>
              <a:sym typeface="Roboto"/>
            </a:endParaRPr>
          </a:p>
          <a:p>
            <a:pPr indent="-254000" lvl="0" marL="457200" rtl="0" algn="l">
              <a:spcBef>
                <a:spcPts val="0"/>
              </a:spcBef>
              <a:spcAft>
                <a:spcPts val="0"/>
              </a:spcAft>
              <a:buClr>
                <a:srgbClr val="000000"/>
              </a:buClr>
              <a:buSzPts val="400"/>
              <a:buFont typeface="Proxima Nova"/>
              <a:buAutoNum type="arabicPeriod"/>
            </a:pPr>
            <a:r>
              <a:rPr i="1" lang="en" sz="800">
                <a:latin typeface="Roboto"/>
                <a:ea typeface="Roboto"/>
                <a:cs typeface="Roboto"/>
                <a:sym typeface="Roboto"/>
              </a:rPr>
              <a:t>Masking</a:t>
            </a:r>
            <a:r>
              <a:rPr lang="en" sz="800">
                <a:latin typeface="Roboto"/>
                <a:ea typeface="Roboto"/>
                <a:cs typeface="Roboto"/>
                <a:sym typeface="Roboto"/>
              </a:rPr>
              <a:t>: Analysts can view only masked versions of sensitive data from </a:t>
            </a:r>
            <a:r>
              <a:rPr b="1" lang="en" sz="800">
                <a:latin typeface="Roboto"/>
                <a:ea typeface="Roboto"/>
                <a:cs typeface="Roboto"/>
                <a:sym typeface="Roboto"/>
              </a:rPr>
              <a:t>ww_customers</a:t>
            </a:r>
            <a:r>
              <a:rPr lang="en" sz="800">
                <a:latin typeface="Roboto"/>
                <a:ea typeface="Roboto"/>
                <a:cs typeface="Roboto"/>
                <a:sym typeface="Roboto"/>
              </a:rPr>
              <a:t> table but are prohibited from viewing PII data in the </a:t>
            </a:r>
            <a:r>
              <a:rPr b="1" lang="en" sz="800">
                <a:latin typeface="Roboto"/>
                <a:ea typeface="Roboto"/>
                <a:cs typeface="Roboto"/>
                <a:sym typeface="Roboto"/>
              </a:rPr>
              <a:t>us_customers</a:t>
            </a:r>
            <a:r>
              <a:rPr lang="en" sz="800">
                <a:latin typeface="Roboto"/>
                <a:ea typeface="Roboto"/>
                <a:cs typeface="Roboto"/>
                <a:sym typeface="Roboto"/>
              </a:rPr>
              <a:t> table(s) (All masking policies under Masking Tab of Resource based policies)</a:t>
            </a:r>
            <a:endParaRPr sz="800">
              <a:latin typeface="Roboto"/>
              <a:ea typeface="Roboto"/>
              <a:cs typeface="Roboto"/>
              <a:sym typeface="Roboto"/>
            </a:endParaRPr>
          </a:p>
          <a:p>
            <a:pPr indent="-266700" lvl="0" marL="457200" rtl="0" algn="l">
              <a:spcBef>
                <a:spcPts val="0"/>
              </a:spcBef>
              <a:spcAft>
                <a:spcPts val="0"/>
              </a:spcAft>
              <a:buClr>
                <a:srgbClr val="000000"/>
              </a:buClr>
              <a:buSzPts val="600"/>
              <a:buFont typeface="Proxima Nova"/>
              <a:buAutoNum type="arabicPeriod"/>
            </a:pPr>
            <a:r>
              <a:rPr i="1" lang="en" sz="800">
                <a:latin typeface="Roboto"/>
                <a:ea typeface="Roboto"/>
                <a:cs typeface="Roboto"/>
                <a:sym typeface="Roboto"/>
              </a:rPr>
              <a:t>Prohibition</a:t>
            </a:r>
            <a:r>
              <a:rPr lang="en" sz="800">
                <a:latin typeface="Roboto"/>
                <a:ea typeface="Roboto"/>
                <a:cs typeface="Roboto"/>
                <a:sym typeface="Roboto"/>
              </a:rPr>
              <a:t>: No combination of zip code, insurance, and bloodgroup data are permitted to be joined in any query (prohibition policy)</a:t>
            </a:r>
            <a:endParaRPr sz="600">
              <a:latin typeface="Proxima Nova"/>
              <a:ea typeface="Proxima Nova"/>
              <a:cs typeface="Proxima Nova"/>
              <a:sym typeface="Proxima Nova"/>
            </a:endParaRPr>
          </a:p>
          <a:p>
            <a:pPr indent="0" lvl="0" marL="457200" rtl="0" algn="l">
              <a:spcBef>
                <a:spcPts val="400"/>
              </a:spcBef>
              <a:spcAft>
                <a:spcPts val="0"/>
              </a:spcAft>
              <a:buNone/>
            </a:pPr>
            <a:r>
              <a:t/>
            </a:r>
            <a:endParaRPr sz="600">
              <a:latin typeface="Proxima Nova"/>
              <a:ea typeface="Proxima Nova"/>
              <a:cs typeface="Proxima Nova"/>
              <a:sym typeface="Proxima Nova"/>
            </a:endParaRPr>
          </a:p>
          <a:p>
            <a:pPr indent="0" lvl="0" marL="0" rtl="0" algn="l">
              <a:spcBef>
                <a:spcPts val="400"/>
              </a:spcBef>
              <a:spcAft>
                <a:spcPts val="0"/>
              </a:spcAft>
              <a:buNone/>
            </a:pPr>
            <a:r>
              <a:t/>
            </a:r>
            <a:endParaRPr sz="800">
              <a:latin typeface="Roboto"/>
              <a:ea typeface="Roboto"/>
              <a:cs typeface="Roboto"/>
              <a:sym typeface="Roboto"/>
            </a:endParaRPr>
          </a:p>
          <a:p>
            <a:pPr indent="-177800" lvl="0" marL="292100" rtl="0" algn="l">
              <a:spcBef>
                <a:spcPts val="400"/>
              </a:spcBef>
              <a:spcAft>
                <a:spcPts val="0"/>
              </a:spcAft>
              <a:buClr>
                <a:srgbClr val="000000"/>
              </a:buClr>
              <a:buSzPts val="400"/>
              <a:buFont typeface="Proxima Nova"/>
              <a:buAutoNum type="arabicPeriod"/>
            </a:pPr>
            <a:r>
              <a:t/>
            </a:r>
            <a:endParaRPr sz="800">
              <a:latin typeface="Roboto"/>
              <a:ea typeface="Roboto"/>
              <a:cs typeface="Roboto"/>
              <a:sym typeface="Roboto"/>
            </a:endParaRPr>
          </a:p>
          <a:p>
            <a:pPr indent="-177800" lvl="0" marL="292100" rtl="0" algn="l">
              <a:spcBef>
                <a:spcPts val="400"/>
              </a:spcBef>
              <a:spcAft>
                <a:spcPts val="0"/>
              </a:spcAft>
              <a:buClr>
                <a:srgbClr val="000000"/>
              </a:buClr>
              <a:buSzPts val="400"/>
              <a:buFont typeface="Proxima Nova"/>
              <a:buAutoNum type="arabicPeriod"/>
            </a:pPr>
            <a:r>
              <a:rPr lang="en" sz="800">
                <a:latin typeface="Roboto"/>
                <a:ea typeface="Roboto"/>
                <a:cs typeface="Roboto"/>
                <a:sym typeface="Roboto"/>
              </a:rPr>
              <a:t>Hyper Bank – mid-size financial services company (Hyper Bank merged with WWAssurance health insurance services) expanding from US to international markets</a:t>
            </a:r>
            <a:endParaRPr sz="800">
              <a:latin typeface="Roboto"/>
              <a:ea typeface="Roboto"/>
              <a:cs typeface="Roboto"/>
              <a:sym typeface="Roboto"/>
            </a:endParaRPr>
          </a:p>
          <a:p>
            <a:pPr indent="-177800" lvl="0" marL="2921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Employees in EU and US</a:t>
            </a:r>
            <a:endParaRPr sz="800">
              <a:latin typeface="Roboto"/>
              <a:ea typeface="Roboto"/>
              <a:cs typeface="Roboto"/>
              <a:sym typeface="Roboto"/>
            </a:endParaRPr>
          </a:p>
          <a:p>
            <a:pPr indent="-177800" lvl="0" marL="2921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Multiple business units need access to customer data: Analysts, Compliance Admins, HR</a:t>
            </a:r>
            <a:endParaRPr sz="800">
              <a:latin typeface="Roboto"/>
              <a:ea typeface="Roboto"/>
              <a:cs typeface="Roboto"/>
              <a:sym typeface="Roboto"/>
            </a:endParaRPr>
          </a:p>
          <a:p>
            <a:pPr indent="-177800" lvl="0" marL="2921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Customer data is co-mingled as well as isolated</a:t>
            </a:r>
            <a:endParaRPr sz="800">
              <a:latin typeface="Roboto"/>
              <a:ea typeface="Roboto"/>
              <a:cs typeface="Roboto"/>
              <a:sym typeface="Roboto"/>
            </a:endParaRPr>
          </a:p>
          <a:p>
            <a:pPr indent="-177800" lvl="0" marL="2921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Leases data from external data brokers</a:t>
            </a:r>
            <a:endParaRPr sz="800">
              <a:latin typeface="Roboto"/>
              <a:ea typeface="Roboto"/>
              <a:cs typeface="Roboto"/>
              <a:sym typeface="Roboto"/>
            </a:endParaRPr>
          </a:p>
          <a:p>
            <a:pPr indent="-177800" lvl="0" marL="292100" rtl="0" algn="l">
              <a:spcBef>
                <a:spcPts val="0"/>
              </a:spcBef>
              <a:spcAft>
                <a:spcPts val="0"/>
              </a:spcAft>
              <a:buClr>
                <a:srgbClr val="000000"/>
              </a:buClr>
              <a:buSzPts val="400"/>
              <a:buFont typeface="Proxima Nova"/>
              <a:buAutoNum type="arabicPeriod"/>
            </a:pPr>
            <a:r>
              <a:rPr lang="en" sz="800">
                <a:latin typeface="Roboto"/>
                <a:ea typeface="Roboto"/>
                <a:cs typeface="Roboto"/>
                <a:sym typeface="Roboto"/>
              </a:rPr>
              <a:t>Needs to have rational security policies to provide the right level of access control to customer data across geographies, business functions, and to comply with external regulations (GDPR, PII, HIPAA, EU Privacy etc.)</a:t>
            </a:r>
            <a:endParaRPr sz="800">
              <a:latin typeface="Roboto"/>
              <a:ea typeface="Roboto"/>
              <a:cs typeface="Roboto"/>
              <a:sym typeface="Roboto"/>
            </a:endParaRPr>
          </a:p>
          <a:p>
            <a:pPr indent="0" lvl="0" marL="0" rtl="0" algn="l">
              <a:spcBef>
                <a:spcPts val="400"/>
              </a:spcBef>
              <a:spcAft>
                <a:spcPts val="0"/>
              </a:spcAft>
              <a:buSzPts val="1400"/>
              <a:buNone/>
            </a:pPr>
            <a:r>
              <a:t/>
            </a:r>
            <a:endParaRPr sz="800">
              <a:latin typeface="Proxima Nova"/>
              <a:ea typeface="Proxima Nova"/>
              <a:cs typeface="Proxima Nova"/>
              <a:sym typeface="Proxima Nova"/>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06ee57b33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806ee57b33_0_5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 sz="900">
                <a:solidFill>
                  <a:schemeClr val="dk1"/>
                </a:solidFill>
                <a:latin typeface="Roboto"/>
                <a:ea typeface="Roboto"/>
                <a:cs typeface="Roboto"/>
                <a:sym typeface="Roboto"/>
              </a:rPr>
              <a:t>Hive = large joins,analytical style workloads, Impala = interactive BI style queries</a:t>
            </a:r>
            <a:endParaRPr/>
          </a:p>
        </p:txBody>
      </p:sp>
      <p:sp>
        <p:nvSpPr>
          <p:cNvPr id="326" name="Google Shape;326;g806ee57b33_0_5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06ee57b33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806ee57b33_0_5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Access : define users for each table ,DB u need to provide select,insert options</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Row level filtering for each user , set up filter name eg Country =’US’ for US user</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Column masking for hide column values or mask some char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Eg masking CC# with hash for user in US , for table and DB name</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The community has been hard at work on integrating Apache Atlas as a metadata catalog and Apache Ranger as the centralized security system to address this need.</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The result is tag-based authorization model driven by the metadata catalog (i.e. Atlas) with access and audit policies applied to those tags (via Ranger).</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This enables a more flexible way to govern access to data and data sets than traditional role/group based access policies.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Ex. as data pipelines land data, they can tag that data as the data lands and the access policies setup for those tags immediately apply.</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Moreover, Ranger has added the notions of time-based and location-based access policies, so users can do things like limit access to data that’s older than 90 days (for example) or limit access to data from certain geographies.</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rPr lang="en" sz="1200">
                <a:latin typeface="Calibri"/>
                <a:ea typeface="Calibri"/>
                <a:cs typeface="Calibri"/>
                <a:sym typeface="Calibri"/>
              </a:rPr>
              <a:t>This provides important enterprise-focused capabilities that will help businesses deploy more modern data applications in a way where they have the confidence their data is secure and well-governed.</a:t>
            </a:r>
            <a:endParaRPr sz="1200">
              <a:latin typeface="Calibri"/>
              <a:ea typeface="Calibri"/>
              <a:cs typeface="Calibri"/>
              <a:sym typeface="Calibri"/>
            </a:endParaRPr>
          </a:p>
          <a:p>
            <a:pPr indent="0" lvl="0" marL="0" rtl="0" algn="l">
              <a:lnSpc>
                <a:spcPct val="10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200"/>
              <a:buNone/>
            </a:pPr>
            <a:r>
              <a:rPr lang="en" sz="1200">
                <a:latin typeface="Calibri"/>
                <a:ea typeface="Calibri"/>
                <a:cs typeface="Calibri"/>
                <a:sym typeface="Calibri"/>
              </a:rPr>
              <a:t>[NEXT]</a:t>
            </a:r>
            <a:endParaRPr/>
          </a:p>
        </p:txBody>
      </p:sp>
      <p:sp>
        <p:nvSpPr>
          <p:cNvPr id="334" name="Google Shape;334;g806ee57b33_0_595: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1E1E1E"/>
              </a:buClr>
              <a:buSzPts val="1200"/>
              <a:buFont typeface="Calibri"/>
              <a:buNone/>
            </a:pPr>
            <a:r>
              <a:rPr b="0" i="0" lang="en" sz="1200" u="none" cap="none" strike="noStrike">
                <a:solidFill>
                  <a:srgbClr val="1E1E1E"/>
                </a:solidFill>
                <a:latin typeface="Calibri"/>
                <a:ea typeface="Calibri"/>
                <a:cs typeface="Calibri"/>
                <a:sym typeface="Calibri"/>
              </a:rPr>
              <a:t>Hortonworks: Powering the Future of Data</a:t>
            </a:r>
            <a:endParaRPr b="0" i="0" sz="1200" u="none" cap="none" strike="noStrike">
              <a:solidFill>
                <a:srgbClr val="1E1E1E"/>
              </a:solidFill>
              <a:latin typeface="Calibri"/>
              <a:ea typeface="Calibri"/>
              <a:cs typeface="Calibri"/>
              <a:sym typeface="Calibri"/>
            </a:endParaRPr>
          </a:p>
        </p:txBody>
      </p:sp>
      <p:sp>
        <p:nvSpPr>
          <p:cNvPr id="335" name="Google Shape;335;g806ee57b33_0_5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1E1E1E"/>
              </a:buClr>
              <a:buSzPts val="1200"/>
              <a:buFont typeface="Calibri"/>
              <a:buNone/>
            </a:pPr>
            <a:fld id="{00000000-1234-1234-1234-123412341234}" type="slidenum">
              <a:rPr b="0" i="0" lang="en" sz="1200" u="none" cap="none" strike="noStrike">
                <a:solidFill>
                  <a:srgbClr val="1E1E1E"/>
                </a:solidFill>
                <a:latin typeface="Calibri"/>
                <a:ea typeface="Calibri"/>
                <a:cs typeface="Calibri"/>
                <a:sym typeface="Calibri"/>
              </a:rPr>
              <a:t>‹#›</a:t>
            </a:fld>
            <a:endParaRPr b="0" i="0" sz="1200" u="none" cap="none" strike="noStrike">
              <a:solidFill>
                <a:srgbClr val="1E1E1E"/>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08008df1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08008df1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800a2b2c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800a2b2c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800a2b2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800a2b2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73fe5d43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873fe5d438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 sz="900">
                <a:solidFill>
                  <a:schemeClr val="dk1"/>
                </a:solidFill>
                <a:latin typeface="Roboto"/>
                <a:ea typeface="Roboto"/>
                <a:cs typeface="Roboto"/>
                <a:sym typeface="Roboto"/>
              </a:rPr>
              <a:t>Hive = large joins,analytical style workloads, Impala = interactive BI style queries</a:t>
            </a:r>
            <a:endParaRPr/>
          </a:p>
        </p:txBody>
      </p:sp>
      <p:sp>
        <p:nvSpPr>
          <p:cNvPr id="410" name="Google Shape;410;g873fe5d438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6301d0e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6301d0e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06ee57b33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806ee57b33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g806ee57b33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06ee57b33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806ee57b33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None/>
            </a:pPr>
            <a:r>
              <a:rPr lang="en" sz="800">
                <a:solidFill>
                  <a:srgbClr val="232F3E"/>
                </a:solidFill>
              </a:rPr>
              <a:t>Using LDAP via AWS Directory Service to Access and Administer Your Hadoop Environment</a:t>
            </a:r>
            <a:endParaRPr sz="800">
              <a:solidFill>
                <a:srgbClr val="232F3E"/>
              </a:solidFill>
            </a:endParaRPr>
          </a:p>
          <a:p>
            <a:pPr indent="0" lvl="0" marL="0" rtl="0" algn="l">
              <a:lnSpc>
                <a:spcPct val="100000"/>
              </a:lnSpc>
              <a:spcBef>
                <a:spcPts val="0"/>
              </a:spcBef>
              <a:spcAft>
                <a:spcPts val="0"/>
              </a:spcAft>
              <a:buSzPts val="1400"/>
              <a:buNone/>
            </a:pPr>
            <a:r>
              <a:rPr lang="en" sz="800" u="sng">
                <a:solidFill>
                  <a:schemeClr val="hlink"/>
                </a:solidFill>
                <a:hlinkClick r:id="rId2"/>
              </a:rPr>
              <a:t>https://aws.amazon.com/blogs/big-data/using-ldap-via-aws-directory-service-to-access-and-administer-your-hadoop-environment/</a:t>
            </a:r>
            <a:endParaRPr sz="800"/>
          </a:p>
        </p:txBody>
      </p:sp>
      <p:sp>
        <p:nvSpPr>
          <p:cNvPr id="431" name="Google Shape;431;g806ee57b33_0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73fe5d438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873fe5d43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73fe5d4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73fe5d4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EMR is part of AWS Cloud </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It can be easily created </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EMR can take advantage of storing data on S3 on AWS , While CDP DC requires one time replication of data on S3 or can be access directly from CDP DC</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Add strong security using  IAM.</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 Easy to scale out</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Managed services </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73fe5d43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73fe5d43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rgbClr val="333333"/>
                </a:solidFill>
              </a:rPr>
              <a:t>Role-based access control (RBAC) is an important security requirement for multi-tenant Hadoop clusters. Enforcing this across always-on and transient clusters can be hard to set up and maintain.</a:t>
            </a:r>
            <a:endParaRPr sz="1050">
              <a:solidFill>
                <a:srgbClr val="333333"/>
              </a:solidFill>
            </a:endParaRPr>
          </a:p>
          <a:p>
            <a:pPr indent="0" lvl="0" marL="0" rtl="0" algn="l">
              <a:lnSpc>
                <a:spcPct val="115000"/>
              </a:lnSpc>
              <a:spcBef>
                <a:spcPts val="1100"/>
              </a:spcBef>
              <a:spcAft>
                <a:spcPts val="0"/>
              </a:spcAft>
              <a:buNone/>
            </a:pPr>
            <a:r>
              <a:t/>
            </a:r>
            <a:endParaRPr sz="1050">
              <a:solidFill>
                <a:srgbClr val="333333"/>
              </a:solidFill>
            </a:endParaRPr>
          </a:p>
          <a:p>
            <a:pPr indent="0" lvl="0" marL="0" rtl="0" algn="l">
              <a:lnSpc>
                <a:spcPct val="115000"/>
              </a:lnSpc>
              <a:spcBef>
                <a:spcPts val="1100"/>
              </a:spcBef>
              <a:spcAft>
                <a:spcPts val="0"/>
              </a:spcAft>
              <a:buNone/>
            </a:pPr>
            <a:r>
              <a:rPr lang="en" sz="1500">
                <a:solidFill>
                  <a:srgbClr val="333333"/>
                </a:solidFill>
              </a:rPr>
              <a:t>For the  organization that has an RBAC matrix using Active Directory users and groups. They would like to manage it on a central security policy server and enforce it on all Hadoop clusters that are spun up on AWS. This policy server should also store access and audit information for compliance needs.</a:t>
            </a:r>
            <a:endParaRPr sz="1500">
              <a:solidFill>
                <a:srgbClr val="333333"/>
              </a:solidFill>
            </a:endParaRPr>
          </a:p>
          <a:p>
            <a:pPr indent="0" lvl="0" marL="0" rtl="0" algn="l">
              <a:lnSpc>
                <a:spcPct val="115000"/>
              </a:lnSpc>
              <a:spcBef>
                <a:spcPts val="1100"/>
              </a:spcBef>
              <a:spcAft>
                <a:spcPts val="0"/>
              </a:spcAft>
              <a:buNone/>
            </a:pPr>
            <a:r>
              <a:rPr lang="en" sz="1500">
                <a:solidFill>
                  <a:schemeClr val="accent3"/>
                </a:solidFill>
              </a:rPr>
              <a:t>Ranger is not a default plug-in for EMR. Ranger  can be plugged into existing EMR with following set up or simply use Cloudformation templates:</a:t>
            </a:r>
            <a:endParaRPr sz="1500">
              <a:solidFill>
                <a:schemeClr val="accent3"/>
              </a:solidFill>
            </a:endParaRPr>
          </a:p>
          <a:p>
            <a:pPr indent="0" lvl="0" marL="0" rtl="0" algn="l">
              <a:lnSpc>
                <a:spcPct val="115000"/>
              </a:lnSpc>
              <a:spcBef>
                <a:spcPts val="1600"/>
              </a:spcBef>
              <a:spcAft>
                <a:spcPts val="0"/>
              </a:spcAft>
              <a:buNone/>
            </a:pPr>
            <a:r>
              <a:rPr lang="en" sz="1500">
                <a:solidFill>
                  <a:schemeClr val="accent3"/>
                </a:solidFill>
              </a:rPr>
              <a:t>1 &gt; Set up AD server </a:t>
            </a:r>
            <a:endParaRPr sz="1500">
              <a:solidFill>
                <a:schemeClr val="accent3"/>
              </a:solidFill>
            </a:endParaRPr>
          </a:p>
          <a:p>
            <a:pPr indent="0" lvl="0" marL="0" rtl="0" algn="l">
              <a:lnSpc>
                <a:spcPct val="115000"/>
              </a:lnSpc>
              <a:spcBef>
                <a:spcPts val="1600"/>
              </a:spcBef>
              <a:spcAft>
                <a:spcPts val="0"/>
              </a:spcAft>
              <a:buNone/>
            </a:pPr>
            <a:r>
              <a:rPr lang="en" sz="1500">
                <a:solidFill>
                  <a:schemeClr val="accent3"/>
                </a:solidFill>
              </a:rPr>
              <a:t>2&gt; Set up Ranger Server ( Using AD users)</a:t>
            </a:r>
            <a:endParaRPr sz="1500">
              <a:solidFill>
                <a:schemeClr val="accent3"/>
              </a:solidFill>
            </a:endParaRPr>
          </a:p>
          <a:p>
            <a:pPr indent="0" lvl="0" marL="0" rtl="0" algn="l">
              <a:lnSpc>
                <a:spcPct val="115000"/>
              </a:lnSpc>
              <a:spcBef>
                <a:spcPts val="1600"/>
              </a:spcBef>
              <a:spcAft>
                <a:spcPts val="0"/>
              </a:spcAft>
              <a:buNone/>
            </a:pPr>
            <a:r>
              <a:rPr lang="en" sz="1500">
                <a:solidFill>
                  <a:schemeClr val="accent3"/>
                </a:solidFill>
              </a:rPr>
              <a:t>3&gt; Set up EMR with Ranger Plugin </a:t>
            </a:r>
            <a:endParaRPr sz="1500">
              <a:solidFill>
                <a:schemeClr val="accent3"/>
              </a:solidFill>
            </a:endParaRPr>
          </a:p>
          <a:p>
            <a:pPr indent="0" lvl="0" marL="0" rtl="0" algn="l">
              <a:lnSpc>
                <a:spcPct val="115000"/>
              </a:lnSpc>
              <a:spcBef>
                <a:spcPts val="160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1100"/>
              </a:spcAft>
              <a:buNone/>
            </a:pPr>
            <a:r>
              <a:t/>
            </a:r>
            <a:endParaRPr sz="1050">
              <a:solidFill>
                <a:srgbClr val="333333"/>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800a2b2c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800a2b2c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873fe5d438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https://aws.amazon.com/blogs/big-data/implementing-authorization-and-auditing-using-apache-ranger-on-amazon-emr/</a:t>
            </a:r>
            <a:endParaRPr/>
          </a:p>
        </p:txBody>
      </p:sp>
      <p:sp>
        <p:nvSpPr>
          <p:cNvPr id="477" name="Google Shape;477;g873fe5d43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73fe5d43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73fe5d43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806ee57b33_0_6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806ee57b33_0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873fe5d4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73fe5d4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https://aws.amazon.com/blogs/big-data/implementing-authorization-and-auditing-using-apache-ranger-on-amazon-emr/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16191F"/>
                </a:solidFill>
                <a:highlight>
                  <a:srgbClr val="FFFFFF"/>
                </a:highlight>
                <a:latin typeface="Roboto"/>
                <a:ea typeface="Roboto"/>
                <a:cs typeface="Roboto"/>
                <a:sym typeface="Roboto"/>
              </a:rPr>
              <a:t>SimpleADCF20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73fe5d43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73fe5d43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https://aws.amazon.com/blogs/big-data/implementing-authorization-and-auditing-using-apache-ranger-on-amazon-emr/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16191F"/>
                </a:solidFill>
                <a:highlight>
                  <a:srgbClr val="FFFFFF"/>
                </a:highlight>
                <a:latin typeface="Roboto"/>
                <a:ea typeface="Roboto"/>
                <a:cs typeface="Roboto"/>
                <a:sym typeface="Roboto"/>
              </a:rPr>
              <a:t>SimpleADCF20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06ee57b33_0_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900"/>
              <a:buFont typeface="Arial"/>
              <a:buNone/>
            </a:pPr>
            <a:r>
              <a:rPr lang="en"/>
              <a:t>CDP is the home for </a:t>
            </a:r>
            <a:r>
              <a:rPr lang="en"/>
              <a:t>heterogeneous</a:t>
            </a:r>
            <a:r>
              <a:rPr lang="en"/>
              <a:t> data processing and storage.It is well architected for end to end data pipeline where data can be ingested from various source, processed and ready to be served to Advance analytics and ML focused projects.</a:t>
            </a:r>
            <a:endParaRPr/>
          </a:p>
          <a:p>
            <a:pPr indent="0" lvl="0" marL="0" rtl="0" algn="l">
              <a:lnSpc>
                <a:spcPct val="100000"/>
              </a:lnSpc>
              <a:spcBef>
                <a:spcPts val="0"/>
              </a:spcBef>
              <a:spcAft>
                <a:spcPts val="0"/>
              </a:spcAft>
              <a:buClr>
                <a:srgbClr val="000000"/>
              </a:buClr>
              <a:buSzPts val="900"/>
              <a:buFont typeface="Arial"/>
              <a:buNone/>
            </a:pPr>
            <a:r>
              <a:rPr lang="en"/>
              <a:t>It is well secured with SDX , gives end user single place managing metadata/schema/security and governance. </a:t>
            </a:r>
            <a:endParaRPr/>
          </a:p>
          <a:p>
            <a:pPr indent="0" lvl="0" marL="0" rtl="0" algn="l">
              <a:lnSpc>
                <a:spcPct val="100000"/>
              </a:lnSpc>
              <a:spcBef>
                <a:spcPts val="0"/>
              </a:spcBef>
              <a:spcAft>
                <a:spcPts val="0"/>
              </a:spcAft>
              <a:buClr>
                <a:srgbClr val="000000"/>
              </a:buClr>
              <a:buSzPts val="900"/>
              <a:buFont typeface="Arial"/>
              <a:buNone/>
            </a:pPr>
            <a:r>
              <a:rPr lang="en"/>
              <a:t>We will talk in detail about in sections below. With post merger last year, we picked the best of both the world </a:t>
            </a:r>
            <a:r>
              <a:rPr lang="en"/>
              <a:t>technology and prepare the CDP data platform . let’s look into next slide as what is new.</a:t>
            </a:r>
            <a:r>
              <a:rPr lang="en"/>
              <a:t> </a:t>
            </a:r>
            <a:endParaRPr/>
          </a:p>
        </p:txBody>
      </p:sp>
      <p:sp>
        <p:nvSpPr>
          <p:cNvPr id="71" name="Google Shape;71;g806ee57b33_0_82: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73fe5d4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73fe5d4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873fe5d43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73fe5d43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73fe5d43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73fe5d43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873fe5d43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73fe5d43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Sunitaad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873fe5d43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73fe5d43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Sunitaad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873fe5d43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73fe5d43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444"/>
                </a:solidFill>
                <a:highlight>
                  <a:srgbClr val="FFFFFF"/>
                </a:highlight>
                <a:latin typeface="Roboto"/>
                <a:ea typeface="Roboto"/>
                <a:cs typeface="Roboto"/>
                <a:sym typeface="Roboto"/>
              </a:rPr>
              <a:t>IP 54.146.220.44</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07864d66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07864d66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807864d6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07864d6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73fe5d43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73fe5d43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807864d66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07864d66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06ee57b33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rPr lang="en"/>
              <a:t>Users coming for HWX , will see new adoption with CM,</a:t>
            </a:r>
            <a:endParaRPr/>
          </a:p>
          <a:p>
            <a:pPr indent="0" lvl="0" marL="0" rtl="0" algn="l">
              <a:lnSpc>
                <a:spcPct val="100000"/>
              </a:lnSpc>
              <a:spcBef>
                <a:spcPts val="0"/>
              </a:spcBef>
              <a:spcAft>
                <a:spcPts val="0"/>
              </a:spcAft>
              <a:buClr>
                <a:schemeClr val="dk1"/>
              </a:buClr>
              <a:buSzPts val="900"/>
              <a:buFont typeface="Roboto"/>
              <a:buNone/>
            </a:pPr>
            <a:r>
              <a:rPr lang="en"/>
              <a:t>While User coming from CDH , will see new adoption in security model , replacing sentry with Ranger.</a:t>
            </a:r>
            <a:endParaRPr/>
          </a:p>
          <a:p>
            <a:pPr indent="0" lvl="0" marL="0" rtl="0" algn="l">
              <a:lnSpc>
                <a:spcPct val="100000"/>
              </a:lnSpc>
              <a:spcBef>
                <a:spcPts val="0"/>
              </a:spcBef>
              <a:spcAft>
                <a:spcPts val="0"/>
              </a:spcAft>
              <a:buClr>
                <a:schemeClr val="dk1"/>
              </a:buClr>
              <a:buSzPts val="900"/>
              <a:buFont typeface="Roboto"/>
              <a:buNone/>
            </a:pPr>
            <a:r>
              <a:rPr lang="en"/>
              <a:t>Currently there is no direct path to upgrade, but going into </a:t>
            </a:r>
            <a:r>
              <a:rPr lang="en"/>
              <a:t>future</a:t>
            </a:r>
            <a:r>
              <a:rPr lang="en"/>
              <a:t> , we will have path as slide below</a:t>
            </a:r>
            <a:endParaRPr/>
          </a:p>
        </p:txBody>
      </p:sp>
      <p:sp>
        <p:nvSpPr>
          <p:cNvPr id="77" name="Google Shape;77;g806ee57b33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07864d66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07864d6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807864d6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07864d6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73fe5d43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873fe5d43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807864d66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07864d66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07864d66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07864d66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807864d66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07864d66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807864d66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07864d66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807864d66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07864d66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807864d6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07864d6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06ee57b33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rPr lang="en"/>
              <a:t>This is also foundation for Private cloud</a:t>
            </a:r>
            <a:endParaRPr/>
          </a:p>
        </p:txBody>
      </p:sp>
      <p:sp>
        <p:nvSpPr>
          <p:cNvPr id="91" name="Google Shape;91;g806ee57b33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06ee57b33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806ee57b33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06ee57b33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63500" marR="63500" rtl="0" algn="l">
              <a:lnSpc>
                <a:spcPct val="115000"/>
              </a:lnSpc>
              <a:spcBef>
                <a:spcPts val="0"/>
              </a:spcBef>
              <a:spcAft>
                <a:spcPts val="0"/>
              </a:spcAft>
              <a:buNone/>
            </a:pPr>
            <a:r>
              <a:rPr lang="en" sz="1050">
                <a:solidFill>
                  <a:srgbClr val="333333"/>
                </a:solidFill>
                <a:highlight>
                  <a:srgbClr val="FFFFFF"/>
                </a:highlight>
              </a:rPr>
              <a:t>The Apache Knox™ Gateway is an Application Gateway for interacting with the REST APIs and UIs of Apache Hadoop deployments.</a:t>
            </a:r>
            <a:endParaRPr sz="1050">
              <a:solidFill>
                <a:srgbClr val="333333"/>
              </a:solidFill>
              <a:highlight>
                <a:srgbClr val="FFFFFF"/>
              </a:highlight>
            </a:endParaRPr>
          </a:p>
          <a:p>
            <a:pPr indent="0" lvl="0" marL="63500" marR="63500" rtl="0" algn="l">
              <a:lnSpc>
                <a:spcPct val="115000"/>
              </a:lnSpc>
              <a:spcBef>
                <a:spcPts val="800"/>
              </a:spcBef>
              <a:spcAft>
                <a:spcPts val="0"/>
              </a:spcAft>
              <a:buNone/>
            </a:pPr>
            <a:r>
              <a:rPr lang="en" sz="1050">
                <a:solidFill>
                  <a:srgbClr val="333333"/>
                </a:solidFill>
                <a:highlight>
                  <a:srgbClr val="FFFFFF"/>
                </a:highlight>
              </a:rPr>
              <a:t>The Knox Gateway provides a single access point for all REST and HTTP interactions with Apache Hadoop clusters.</a:t>
            </a:r>
            <a:endParaRPr sz="1050">
              <a:solidFill>
                <a:srgbClr val="333333"/>
              </a:solidFill>
              <a:highlight>
                <a:srgbClr val="FFFFFF"/>
              </a:highlight>
            </a:endParaRPr>
          </a:p>
          <a:p>
            <a:pPr indent="0" lvl="0" marL="63500" marR="63500" rtl="0" algn="l">
              <a:lnSpc>
                <a:spcPct val="115000"/>
              </a:lnSpc>
              <a:spcBef>
                <a:spcPts val="800"/>
              </a:spcBef>
              <a:spcAft>
                <a:spcPts val="0"/>
              </a:spcAft>
              <a:buNone/>
            </a:pPr>
            <a:r>
              <a:rPr lang="en" sz="1050">
                <a:solidFill>
                  <a:srgbClr val="333333"/>
                </a:solidFill>
                <a:highlight>
                  <a:srgbClr val="FFFFFF"/>
                </a:highlight>
              </a:rPr>
              <a:t>Knox delivers three groups of user facing services:</a:t>
            </a:r>
            <a:endParaRPr sz="1050">
              <a:solidFill>
                <a:srgbClr val="333333"/>
              </a:solidFill>
              <a:highlight>
                <a:srgbClr val="FFFFFF"/>
              </a:highlight>
            </a:endParaRPr>
          </a:p>
          <a:p>
            <a:pPr indent="0" lvl="0" marL="0" rtl="0" algn="l">
              <a:lnSpc>
                <a:spcPct val="100000"/>
              </a:lnSpc>
              <a:spcBef>
                <a:spcPts val="800"/>
              </a:spcBef>
              <a:spcAft>
                <a:spcPts val="0"/>
              </a:spcAft>
              <a:buSzPts val="1400"/>
              <a:buNone/>
            </a:pPr>
            <a:r>
              <a:t/>
            </a:r>
            <a:endParaRPr/>
          </a:p>
        </p:txBody>
      </p:sp>
      <p:sp>
        <p:nvSpPr>
          <p:cNvPr id="164" name="Google Shape;164;g806ee57b33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06ee57b3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806ee57b33_0_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06ee57b33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50"/>
              <a:buFont typeface="Arial"/>
              <a:buNone/>
            </a:pPr>
            <a:r>
              <a:rPr b="1" lang="en" sz="1000">
                <a:solidFill>
                  <a:schemeClr val="dk1"/>
                </a:solidFill>
                <a:latin typeface="Calibri"/>
                <a:ea typeface="Calibri"/>
                <a:cs typeface="Calibri"/>
                <a:sym typeface="Calibri"/>
              </a:rPr>
              <a:t>The Ranger Admin portal is the central interface for security administration. Users can create and update policies, which are then stored in a policy database. Plugins within each component poll these policies at regular intervals. The portal also consists of an audit server that sends audit data collected from the plugins for storage in HDFS or in a relational database.</a:t>
            </a:r>
            <a:endParaRPr/>
          </a:p>
          <a:p>
            <a:pPr indent="0" lvl="0" marL="0" rtl="0" algn="l">
              <a:lnSpc>
                <a:spcPct val="100000"/>
              </a:lnSpc>
              <a:spcBef>
                <a:spcPts val="0"/>
              </a:spcBef>
              <a:spcAft>
                <a:spcPts val="0"/>
              </a:spcAft>
              <a:buClr>
                <a:srgbClr val="000000"/>
              </a:buClr>
              <a:buSzPts val="250"/>
              <a:buFont typeface="Arial"/>
              <a:buNone/>
            </a:pPr>
            <a:r>
              <a:t/>
            </a:r>
            <a:endParaRPr b="1" sz="10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250"/>
              <a:buFont typeface="Arial"/>
              <a:buNone/>
            </a:pPr>
            <a:r>
              <a:rPr b="1" lang="en" sz="1000">
                <a:solidFill>
                  <a:schemeClr val="dk1"/>
                </a:solidFill>
                <a:latin typeface="Calibri"/>
                <a:ea typeface="Calibri"/>
                <a:cs typeface="Calibri"/>
                <a:sym typeface="Calibri"/>
              </a:rPr>
              <a:t>Ranger plugins: Plugins are lightweight Java programs which embed within processes of each cluster component. For example, the Apache Ranger plugin for Apache Hive is embedded within Hiveserver2.These plugins pull in policies from a central server and store them locally in a file. When a user request comes through the component, these plugins intercept the request and evaluate it against the security policy. Plugins also collect data from the user request and follow a separate thread to send this data back to the audit server.</a:t>
            </a:r>
            <a:endParaRPr/>
          </a:p>
          <a:p>
            <a:pPr indent="0" lvl="0" marL="0" rtl="0" algn="l">
              <a:lnSpc>
                <a:spcPct val="100000"/>
              </a:lnSpc>
              <a:spcBef>
                <a:spcPts val="0"/>
              </a:spcBef>
              <a:spcAft>
                <a:spcPts val="0"/>
              </a:spcAft>
              <a:buClr>
                <a:srgbClr val="000000"/>
              </a:buClr>
              <a:buSzPts val="250"/>
              <a:buFont typeface="Arial"/>
              <a:buNone/>
            </a:pPr>
            <a:r>
              <a:t/>
            </a:r>
            <a:endParaRPr b="1" sz="1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lang="en" sz="1000">
                <a:solidFill>
                  <a:schemeClr val="dk1"/>
                </a:solidFill>
                <a:latin typeface="Calibri"/>
                <a:ea typeface="Calibri"/>
                <a:cs typeface="Calibri"/>
                <a:sym typeface="Calibri"/>
              </a:rPr>
              <a:t>User group sync: Apache Ranger provides a user synchronization utility to pull users and groups from Unix or from LDAP or Active Directory. The user or group information is stored within Ranger portal and used for policy definition</a:t>
            </a:r>
            <a:endParaRPr/>
          </a:p>
        </p:txBody>
      </p:sp>
      <p:sp>
        <p:nvSpPr>
          <p:cNvPr id="228" name="Google Shape;228;g806ee57b33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pages.riskbasedsecurity.com/hubfs/Reports/2019/Data%20Breach%20QuickView%20Report%202019%20Q3%20Trends.pdf" TargetMode="External"/><Relationship Id="rId4" Type="http://schemas.openxmlformats.org/officeDocument/2006/relationships/hyperlink" Target="https://www.identityforce.com/blog/2020-data-breach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aws.amazon.com/emr/latest/ManagementGuide/emr-overview-benefits.html#emr-benefits-cost" TargetMode="External"/><Relationship Id="rId4" Type="http://schemas.openxmlformats.org/officeDocument/2006/relationships/hyperlink" Target="https://docs.aws.amazon.com/emr/latest/ManagementGuide/emr-overview-benefits.html#emr-benefits-integration" TargetMode="External"/><Relationship Id="rId10" Type="http://schemas.openxmlformats.org/officeDocument/2006/relationships/hyperlink" Target="https://docs.aws.amazon.com/emr/latest/ManagementGuide/emr-overview-benefits.html#emr-what-tools" TargetMode="External"/><Relationship Id="rId9" Type="http://schemas.openxmlformats.org/officeDocument/2006/relationships/hyperlink" Target="https://docs.aws.amazon.com/emr/latest/ManagementGuide/emr-overview-benefits.html#emr-benefits-monitoring" TargetMode="External"/><Relationship Id="rId5" Type="http://schemas.openxmlformats.org/officeDocument/2006/relationships/hyperlink" Target="https://docs.aws.amazon.com/emr/latest/ManagementGuide/emr-overview-benefits.html#emr-benefits-deployment" TargetMode="External"/><Relationship Id="rId6" Type="http://schemas.openxmlformats.org/officeDocument/2006/relationships/hyperlink" Target="https://docs.aws.amazon.com/emr/latest/ManagementGuide/emr-overview-benefits.html#emr-benefits-scalability" TargetMode="External"/><Relationship Id="rId7" Type="http://schemas.openxmlformats.org/officeDocument/2006/relationships/hyperlink" Target="https://docs.aws.amazon.com/emr/latest/ManagementGuide/emr-overview-benefits.html#emr-benefits-reliability" TargetMode="External"/><Relationship Id="rId8" Type="http://schemas.openxmlformats.org/officeDocument/2006/relationships/hyperlink" Target="https://docs.aws.amazon.com/emr/latest/ManagementGuide/emr-overview-benefits.html#emr-benefits-securit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wiki.apache.org/confluence/display/Hive/LanguageManual+Authoriz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aws.amazon.com/blogs/big-data/using-ldap-via-aws-directory-service-to-access-and-administer-your-hadoop-environment/" TargetMode="External"/><Relationship Id="rId4" Type="http://schemas.openxmlformats.org/officeDocument/2006/relationships/hyperlink" Target="https://aws.amazon.com/blogs/big-data/implementing-authorization-and-auditing-using-apache-ranger-on-amazon-em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title"/>
          </p:nvPr>
        </p:nvSpPr>
        <p:spPr>
          <a:xfrm>
            <a:off x="235500" y="2447475"/>
            <a:ext cx="8520600" cy="535200"/>
          </a:xfrm>
          <a:prstGeom prst="rect">
            <a:avLst/>
          </a:prstGeom>
          <a:noFill/>
          <a:ln>
            <a:noFill/>
          </a:ln>
        </p:spPr>
        <p:txBody>
          <a:bodyPr anchorCtr="0" anchor="b" bIns="34275" lIns="0" spcFirstLastPara="1" rIns="68575" wrap="square" tIns="34275">
            <a:noAutofit/>
          </a:bodyPr>
          <a:lstStyle/>
          <a:p>
            <a:pPr indent="0" lvl="0" marL="0" rtl="0" algn="l">
              <a:lnSpc>
                <a:spcPct val="80000"/>
              </a:lnSpc>
              <a:spcBef>
                <a:spcPts val="0"/>
              </a:spcBef>
              <a:spcAft>
                <a:spcPts val="0"/>
              </a:spcAft>
              <a:buClr>
                <a:schemeClr val="dk1"/>
              </a:buClr>
              <a:buSzPts val="2900"/>
              <a:buFont typeface="Lato Light"/>
              <a:buNone/>
            </a:pPr>
            <a:r>
              <a:rPr lang="en" sz="2900">
                <a:solidFill>
                  <a:srgbClr val="FF9900"/>
                </a:solidFill>
              </a:rPr>
              <a:t>Bank Demo on CDP DataCenter</a:t>
            </a:r>
            <a:endParaRPr>
              <a:solidFill>
                <a:srgbClr val="FF9900"/>
              </a:solidFill>
            </a:endParaRPr>
          </a:p>
        </p:txBody>
      </p:sp>
      <p:sp>
        <p:nvSpPr>
          <p:cNvPr id="60" name="Google Shape;60;p13"/>
          <p:cNvSpPr txBox="1"/>
          <p:nvPr>
            <p:ph idx="1" type="body"/>
          </p:nvPr>
        </p:nvSpPr>
        <p:spPr>
          <a:xfrm>
            <a:off x="229450" y="3059325"/>
            <a:ext cx="8602800" cy="898800"/>
          </a:xfrm>
          <a:prstGeom prst="rect">
            <a:avLst/>
          </a:prstGeom>
          <a:noFill/>
          <a:ln>
            <a:noFill/>
          </a:ln>
        </p:spPr>
        <p:txBody>
          <a:bodyPr anchorCtr="0" anchor="t" bIns="34275" lIns="0" spcFirstLastPara="1" rIns="68575" wrap="square" tIns="17150">
            <a:noAutofit/>
          </a:bodyPr>
          <a:lstStyle/>
          <a:p>
            <a:pPr indent="0" lvl="0" marL="0" rtl="0" algn="l">
              <a:lnSpc>
                <a:spcPct val="100000"/>
              </a:lnSpc>
              <a:spcBef>
                <a:spcPts val="0"/>
              </a:spcBef>
              <a:spcAft>
                <a:spcPts val="0"/>
              </a:spcAft>
              <a:buClr>
                <a:srgbClr val="000000"/>
              </a:buClr>
              <a:buSzPts val="1300"/>
              <a:buFont typeface="Arial"/>
              <a:buNone/>
            </a:pPr>
            <a:r>
              <a:rPr lang="en" sz="2100">
                <a:solidFill>
                  <a:srgbClr val="FF9900"/>
                </a:solidFill>
              </a:rPr>
              <a:t>Sunita Sharma</a:t>
            </a:r>
            <a:r>
              <a:rPr lang="en" sz="2100">
                <a:solidFill>
                  <a:srgbClr val="FF9900"/>
                </a:solidFill>
              </a:rPr>
              <a:t>  		|  </a:t>
            </a:r>
            <a:r>
              <a:rPr lang="en" sz="2100">
                <a:solidFill>
                  <a:srgbClr val="FF9900"/>
                </a:solidFill>
              </a:rPr>
              <a:t> Senior Solution Architect</a:t>
            </a:r>
            <a:endParaRPr sz="2100">
              <a:solidFill>
                <a:srgbClr val="FF9900"/>
              </a:solidFill>
            </a:endParaRPr>
          </a:p>
        </p:txBody>
      </p:sp>
      <p:sp>
        <p:nvSpPr>
          <p:cNvPr id="61" name="Google Shape;61;p13"/>
          <p:cNvSpPr txBox="1"/>
          <p:nvPr/>
        </p:nvSpPr>
        <p:spPr>
          <a:xfrm>
            <a:off x="102575" y="3557950"/>
            <a:ext cx="779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A3AF"/>
                </a:solidFill>
              </a:rPr>
              <a:t>Between January and September 2019 there were over 7.9 billion </a:t>
            </a:r>
            <a:r>
              <a:rPr b="1" lang="en" sz="1200">
                <a:solidFill>
                  <a:srgbClr val="00A3AF"/>
                </a:solidFill>
                <a:uFill>
                  <a:noFill/>
                </a:uFill>
                <a:hlinkClick r:id="rId3"/>
              </a:rPr>
              <a:t>data records exposed</a:t>
            </a:r>
            <a:r>
              <a:rPr b="1" lang="en" sz="1200">
                <a:solidFill>
                  <a:srgbClr val="00A3AF"/>
                </a:solidFill>
              </a:rPr>
              <a:t> — a 33% increase from the same time in 2018!  : by</a:t>
            </a:r>
            <a:r>
              <a:rPr b="1" lang="en" sz="1200">
                <a:solidFill>
                  <a:srgbClr val="3C78D8"/>
                </a:solidFill>
              </a:rPr>
              <a:t> </a:t>
            </a:r>
            <a:r>
              <a:rPr b="1" lang="en" sz="1200" u="sng">
                <a:solidFill>
                  <a:srgbClr val="3C78D8"/>
                </a:solidFill>
                <a:hlinkClick r:id="rId4"/>
              </a:rPr>
              <a:t>2020-data-breaches</a:t>
            </a:r>
            <a:endParaRPr b="1" sz="1200">
              <a:solidFill>
                <a:srgbClr val="3C78D8"/>
              </a:solidFill>
            </a:endParaRPr>
          </a:p>
          <a:p>
            <a:pPr indent="0" lvl="0" marL="0" rtl="0" algn="l">
              <a:spcBef>
                <a:spcPts val="0"/>
              </a:spcBef>
              <a:spcAft>
                <a:spcPts val="0"/>
              </a:spcAft>
              <a:buNone/>
            </a:pPr>
            <a:r>
              <a:t/>
            </a:r>
            <a:endParaRPr sz="1200">
              <a:solidFill>
                <a:srgbClr val="00A3AF"/>
              </a:solidFill>
              <a:highlight>
                <a:srgbClr val="FFFFFF"/>
              </a:highlight>
            </a:endParaRPr>
          </a:p>
          <a:p>
            <a:pPr indent="0" lvl="0" marL="0" rtl="0" algn="l">
              <a:spcBef>
                <a:spcPts val="0"/>
              </a:spcBef>
              <a:spcAft>
                <a:spcPts val="0"/>
              </a:spcAft>
              <a:buNone/>
            </a:pPr>
            <a:r>
              <a:rPr lang="en" sz="1200">
                <a:solidFill>
                  <a:srgbClr val="00A3AF"/>
                </a:solidFill>
                <a:highlight>
                  <a:srgbClr val="FFFFFF"/>
                </a:highlight>
              </a:rPr>
              <a:t>Let’s build secured data pipeline together </a:t>
            </a:r>
            <a:endParaRPr sz="1200">
              <a:solidFill>
                <a:srgbClr val="00A3AF"/>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9" name="Shape 289"/>
        <p:cNvGrpSpPr/>
        <p:nvPr/>
      </p:nvGrpSpPr>
      <p:grpSpPr>
        <a:xfrm>
          <a:off x="0" y="0"/>
          <a:ext cx="0" cy="0"/>
          <a:chOff x="0" y="0"/>
          <a:chExt cx="0" cy="0"/>
        </a:xfrm>
      </p:grpSpPr>
      <p:sp>
        <p:nvSpPr>
          <p:cNvPr id="290" name="Google Shape;29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22"/>
          <p:cNvPicPr preferRelativeResize="0"/>
          <p:nvPr/>
        </p:nvPicPr>
        <p:blipFill>
          <a:blip r:embed="rId3">
            <a:alphaModFix/>
          </a:blip>
          <a:stretch>
            <a:fillRect/>
          </a:stretch>
        </p:blipFill>
        <p:spPr>
          <a:xfrm>
            <a:off x="7723" y="152400"/>
            <a:ext cx="912855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Ranger Authorization for Hive</a:t>
            </a:r>
            <a:endParaRPr/>
          </a:p>
        </p:txBody>
      </p:sp>
      <p:pic>
        <p:nvPicPr>
          <p:cNvPr id="298" name="Google Shape;298;p23"/>
          <p:cNvPicPr preferRelativeResize="0"/>
          <p:nvPr/>
        </p:nvPicPr>
        <p:blipFill>
          <a:blip r:embed="rId3">
            <a:alphaModFix/>
          </a:blip>
          <a:stretch>
            <a:fillRect/>
          </a:stretch>
        </p:blipFill>
        <p:spPr>
          <a:xfrm>
            <a:off x="148550" y="941525"/>
            <a:ext cx="8114474" cy="3935425"/>
          </a:xfrm>
          <a:prstGeom prst="rect">
            <a:avLst/>
          </a:prstGeom>
          <a:noFill/>
          <a:ln>
            <a:noFill/>
          </a:ln>
        </p:spPr>
      </p:pic>
      <p:sp>
        <p:nvSpPr>
          <p:cNvPr id="299" name="Google Shape;299;p23"/>
          <p:cNvSpPr txBox="1"/>
          <p:nvPr/>
        </p:nvSpPr>
        <p:spPr>
          <a:xfrm>
            <a:off x="7075925" y="368825"/>
            <a:ext cx="21375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 Column level masking</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2 Row level filtering</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3 Policy Audits</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4"/>
          <p:cNvSpPr txBox="1"/>
          <p:nvPr>
            <p:ph type="title"/>
          </p:nvPr>
        </p:nvSpPr>
        <p:spPr>
          <a:xfrm>
            <a:off x="311700" y="445025"/>
            <a:ext cx="85206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Bank Demo Scenario</a:t>
            </a:r>
            <a:endParaRPr/>
          </a:p>
        </p:txBody>
      </p:sp>
      <p:sp>
        <p:nvSpPr>
          <p:cNvPr id="305" name="Google Shape;305;p24"/>
          <p:cNvSpPr txBox="1"/>
          <p:nvPr/>
        </p:nvSpPr>
        <p:spPr>
          <a:xfrm>
            <a:off x="1191125" y="1913025"/>
            <a:ext cx="3302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6" name="Google Shape;306;p24"/>
          <p:cNvSpPr txBox="1"/>
          <p:nvPr/>
        </p:nvSpPr>
        <p:spPr>
          <a:xfrm>
            <a:off x="1343525" y="2065425"/>
            <a:ext cx="3302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7" name="Google Shape;307;p24"/>
          <p:cNvSpPr txBox="1"/>
          <p:nvPr/>
        </p:nvSpPr>
        <p:spPr>
          <a:xfrm>
            <a:off x="1495925" y="2217825"/>
            <a:ext cx="3302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8" name="Google Shape;308;p24"/>
          <p:cNvSpPr/>
          <p:nvPr/>
        </p:nvSpPr>
        <p:spPr>
          <a:xfrm>
            <a:off x="3040025" y="2945600"/>
            <a:ext cx="1732500" cy="17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9" name="Google Shape;309;p24"/>
          <p:cNvSpPr txBox="1"/>
          <p:nvPr/>
        </p:nvSpPr>
        <p:spPr>
          <a:xfrm>
            <a:off x="5991725" y="1217200"/>
            <a:ext cx="20514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 Employee</a:t>
            </a:r>
            <a:endParaRPr>
              <a:latin typeface="Proxima Nova"/>
              <a:ea typeface="Proxima Nova"/>
              <a:cs typeface="Proxima Nova"/>
              <a:sym typeface="Proxima Nova"/>
            </a:endParaRPr>
          </a:p>
        </p:txBody>
      </p:sp>
      <p:sp>
        <p:nvSpPr>
          <p:cNvPr id="310" name="Google Shape;310;p24"/>
          <p:cNvSpPr txBox="1"/>
          <p:nvPr/>
        </p:nvSpPr>
        <p:spPr>
          <a:xfrm>
            <a:off x="733925" y="1293400"/>
            <a:ext cx="20514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EU Employee</a:t>
            </a:r>
            <a:endParaRPr>
              <a:latin typeface="Proxima Nova"/>
              <a:ea typeface="Proxima Nova"/>
              <a:cs typeface="Proxima Nova"/>
              <a:sym typeface="Proxima Nova"/>
            </a:endParaRPr>
          </a:p>
        </p:txBody>
      </p:sp>
      <p:sp>
        <p:nvSpPr>
          <p:cNvPr id="311" name="Google Shape;311;p24"/>
          <p:cNvSpPr txBox="1"/>
          <p:nvPr/>
        </p:nvSpPr>
        <p:spPr>
          <a:xfrm>
            <a:off x="3434525" y="953125"/>
            <a:ext cx="12483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HR / Admin</a:t>
            </a:r>
            <a:endParaRPr/>
          </a:p>
        </p:txBody>
      </p:sp>
      <p:cxnSp>
        <p:nvCxnSpPr>
          <p:cNvPr id="312" name="Google Shape;312;p24"/>
          <p:cNvCxnSpPr>
            <a:stCxn id="308" idx="1"/>
            <a:endCxn id="308" idx="3"/>
          </p:cNvCxnSpPr>
          <p:nvPr/>
        </p:nvCxnSpPr>
        <p:spPr>
          <a:xfrm>
            <a:off x="3040025" y="3811850"/>
            <a:ext cx="1732500" cy="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24"/>
          <p:cNvCxnSpPr>
            <a:stCxn id="314" idx="4"/>
          </p:cNvCxnSpPr>
          <p:nvPr/>
        </p:nvCxnSpPr>
        <p:spPr>
          <a:xfrm>
            <a:off x="1620275" y="2648050"/>
            <a:ext cx="1419900" cy="10113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24"/>
          <p:cNvCxnSpPr/>
          <p:nvPr/>
        </p:nvCxnSpPr>
        <p:spPr>
          <a:xfrm flipH="1">
            <a:off x="4760450" y="2735175"/>
            <a:ext cx="1696500" cy="15783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24"/>
          <p:cNvCxnSpPr>
            <a:endCxn id="317" idx="0"/>
          </p:cNvCxnSpPr>
          <p:nvPr/>
        </p:nvCxnSpPr>
        <p:spPr>
          <a:xfrm>
            <a:off x="3939125" y="2209575"/>
            <a:ext cx="4200" cy="4434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24"/>
          <p:cNvSpPr txBox="1"/>
          <p:nvPr/>
        </p:nvSpPr>
        <p:spPr>
          <a:xfrm>
            <a:off x="3214425" y="3208425"/>
            <a:ext cx="12483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EU Finance Data</a:t>
            </a:r>
            <a:endParaRPr>
              <a:latin typeface="Proxima Nova"/>
              <a:ea typeface="Proxima Nova"/>
              <a:cs typeface="Proxima Nova"/>
              <a:sym typeface="Proxima Nova"/>
            </a:endParaRPr>
          </a:p>
        </p:txBody>
      </p:sp>
      <p:sp>
        <p:nvSpPr>
          <p:cNvPr id="319" name="Google Shape;319;p24"/>
          <p:cNvSpPr txBox="1"/>
          <p:nvPr/>
        </p:nvSpPr>
        <p:spPr>
          <a:xfrm>
            <a:off x="3138225" y="3990475"/>
            <a:ext cx="18129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 Finance Data</a:t>
            </a:r>
            <a:endParaRPr>
              <a:latin typeface="Proxima Nova"/>
              <a:ea typeface="Proxima Nova"/>
              <a:cs typeface="Proxima Nova"/>
              <a:sym typeface="Proxima Nova"/>
            </a:endParaRPr>
          </a:p>
        </p:txBody>
      </p:sp>
      <p:sp>
        <p:nvSpPr>
          <p:cNvPr id="317" name="Google Shape;317;p24"/>
          <p:cNvSpPr txBox="1"/>
          <p:nvPr/>
        </p:nvSpPr>
        <p:spPr>
          <a:xfrm>
            <a:off x="2851475" y="2652975"/>
            <a:ext cx="2183700" cy="22560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CCCCCC"/>
              </a:highlight>
              <a:latin typeface="Proxima Nova"/>
              <a:ea typeface="Proxima Nova"/>
              <a:cs typeface="Proxima Nova"/>
              <a:sym typeface="Proxima Nova"/>
            </a:endParaRPr>
          </a:p>
        </p:txBody>
      </p:sp>
      <p:pic>
        <p:nvPicPr>
          <p:cNvPr id="320" name="Google Shape;320;p24"/>
          <p:cNvPicPr preferRelativeResize="0"/>
          <p:nvPr/>
        </p:nvPicPr>
        <p:blipFill>
          <a:blip r:embed="rId3">
            <a:alphaModFix/>
          </a:blip>
          <a:stretch>
            <a:fillRect/>
          </a:stretch>
        </p:blipFill>
        <p:spPr>
          <a:xfrm>
            <a:off x="3286125" y="1381125"/>
            <a:ext cx="1283900" cy="763157"/>
          </a:xfrm>
          <a:prstGeom prst="rect">
            <a:avLst/>
          </a:prstGeom>
          <a:noFill/>
          <a:ln>
            <a:noFill/>
          </a:ln>
        </p:spPr>
      </p:pic>
      <p:pic>
        <p:nvPicPr>
          <p:cNvPr id="321" name="Google Shape;321;p24"/>
          <p:cNvPicPr preferRelativeResize="0"/>
          <p:nvPr/>
        </p:nvPicPr>
        <p:blipFill>
          <a:blip r:embed="rId4">
            <a:alphaModFix/>
          </a:blip>
          <a:stretch>
            <a:fillRect/>
          </a:stretch>
        </p:blipFill>
        <p:spPr>
          <a:xfrm>
            <a:off x="914400" y="1886050"/>
            <a:ext cx="572067" cy="719700"/>
          </a:xfrm>
          <a:prstGeom prst="rect">
            <a:avLst/>
          </a:prstGeom>
          <a:noFill/>
          <a:ln>
            <a:noFill/>
          </a:ln>
        </p:spPr>
      </p:pic>
      <p:pic>
        <p:nvPicPr>
          <p:cNvPr id="322" name="Google Shape;322;p24"/>
          <p:cNvPicPr preferRelativeResize="0"/>
          <p:nvPr/>
        </p:nvPicPr>
        <p:blipFill>
          <a:blip r:embed="rId5">
            <a:alphaModFix/>
          </a:blip>
          <a:stretch>
            <a:fillRect/>
          </a:stretch>
        </p:blipFill>
        <p:spPr>
          <a:xfrm>
            <a:off x="6304550" y="1690300"/>
            <a:ext cx="572075" cy="719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387900" y="140225"/>
            <a:ext cx="85206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lt1"/>
              </a:buClr>
              <a:buSzPts val="2200"/>
              <a:buFont typeface="Lato"/>
              <a:buNone/>
            </a:pPr>
            <a:r>
              <a:rPr lang="en"/>
              <a:t>Ranger Set up</a:t>
            </a:r>
            <a:endParaRPr/>
          </a:p>
        </p:txBody>
      </p:sp>
      <p:graphicFrame>
        <p:nvGraphicFramePr>
          <p:cNvPr id="329" name="Google Shape;329;p25"/>
          <p:cNvGraphicFramePr/>
          <p:nvPr/>
        </p:nvGraphicFramePr>
        <p:xfrm>
          <a:off x="395288" y="2245436"/>
          <a:ext cx="3000000" cy="3000000"/>
        </p:xfrm>
        <a:graphic>
          <a:graphicData uri="http://schemas.openxmlformats.org/drawingml/2006/table">
            <a:tbl>
              <a:tblPr bandRow="1" firstRow="1">
                <a:noFill/>
                <a:tableStyleId>{73C26F16-15B1-48C1-8DAF-E8CD914D07FE}</a:tableStyleId>
              </a:tblPr>
              <a:tblGrid>
                <a:gridCol w="1322400"/>
                <a:gridCol w="1260025"/>
                <a:gridCol w="5840575"/>
              </a:tblGrid>
              <a:tr h="314175">
                <a:tc grid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Data Column      Masking Type</a:t>
                      </a:r>
                      <a:endParaRPr sz="14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hMerge="1"/>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FFFFFF"/>
                          </a:solidFill>
                        </a:rPr>
                        <a:t>Sample Output</a:t>
                      </a:r>
                      <a:endParaRPr sz="13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2761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Password</a:t>
                      </a:r>
                      <a:endParaRPr sz="14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Hash</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237672b21819462ff39fcea7d990c3e5</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1923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National ID</a:t>
                      </a:r>
                      <a:endParaRPr sz="14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Last 4 Only</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xx-xx-9324</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095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Credit card</a:t>
                      </a:r>
                      <a:endParaRPr sz="11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First 4 Only</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4532xxxxxxxxxxxx</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875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Street Address</a:t>
                      </a:r>
                      <a:endParaRPr sz="11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Static</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nnn Xxxxxx Xxxxx</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802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MRN**</a:t>
                      </a:r>
                      <a:endParaRPr sz="11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NULL</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null</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509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Birthdate</a:t>
                      </a:r>
                      <a:endParaRPr sz="11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Custom</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Hide birthday by showing it as 01/01/yyyy</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509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Age</a:t>
                      </a:r>
                      <a:endParaRPr sz="11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Custom</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(Add a random number below 20 to actual age)</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graphicFrame>
        <p:nvGraphicFramePr>
          <p:cNvPr id="330" name="Google Shape;330;p25"/>
          <p:cNvGraphicFramePr/>
          <p:nvPr/>
        </p:nvGraphicFramePr>
        <p:xfrm>
          <a:off x="372400" y="817090"/>
          <a:ext cx="3000000" cy="3000000"/>
        </p:xfrm>
        <a:graphic>
          <a:graphicData uri="http://schemas.openxmlformats.org/drawingml/2006/table">
            <a:tbl>
              <a:tblPr bandRow="1" firstRow="1">
                <a:noFill/>
                <a:tableStyleId>{73C26F16-15B1-48C1-8DAF-E8CD914D07FE}</a:tableStyleId>
              </a:tblPr>
              <a:tblGrid>
                <a:gridCol w="1311475"/>
                <a:gridCol w="1249625"/>
                <a:gridCol w="5838100"/>
              </a:tblGrid>
              <a:tr h="216500">
                <a:tc grid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User                           Group</a:t>
                      </a:r>
                      <a:endParaRPr sz="14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hMerge="1"/>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FFFFFF"/>
                          </a:solidFill>
                        </a:rPr>
                        <a:t>Access Privileges</a:t>
                      </a:r>
                      <a:endParaRPr sz="13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237725">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rPr>
                        <a:t>joe_analyst</a:t>
                      </a:r>
                      <a:endParaRPr sz="15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us_employee</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US Data Only, non-sensitive data only, rest masked or forbidden depending on sensitivity</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37725">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rPr>
                        <a:t>ivanna_eu_hr</a:t>
                      </a:r>
                      <a:endParaRPr sz="1500" u="none" cap="none" strike="noStrike">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eu_employee</a:t>
                      </a:r>
                      <a:endParaRPr sz="1100" u="none" cap="none" strike="noStrike">
                        <a:solidFill>
                          <a:srgbClr val="000000"/>
                        </a:solidFill>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EU Data Only (only customers who gave consent), All sensitive data</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37725">
                <a:tc>
                  <a:txBody>
                    <a:bodyPr/>
                    <a:lstStyle/>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rPr>
                        <a:t>etl_user</a:t>
                      </a:r>
                      <a:endParaRPr sz="12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eu_employee</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rPr>
                        <a:t>EU Data (all customers), All sensitive data, Update consent/Delete</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6"/>
          <p:cNvSpPr txBox="1"/>
          <p:nvPr>
            <p:ph type="title"/>
          </p:nvPr>
        </p:nvSpPr>
        <p:spPr>
          <a:xfrm>
            <a:off x="378350" y="141575"/>
            <a:ext cx="8520600" cy="572700"/>
          </a:xfrm>
          <a:prstGeom prst="rect">
            <a:avLst/>
          </a:prstGeom>
          <a:noFill/>
          <a:ln>
            <a:noFill/>
          </a:ln>
        </p:spPr>
        <p:txBody>
          <a:bodyPr anchorCtr="0" anchor="b" bIns="34275" lIns="0" spcFirstLastPara="1" rIns="68575" wrap="square" tIns="34275">
            <a:noAutofit/>
          </a:bodyPr>
          <a:lstStyle/>
          <a:p>
            <a:pPr indent="0" lvl="0" marL="0" rtl="0" algn="l">
              <a:lnSpc>
                <a:spcPct val="80000"/>
              </a:lnSpc>
              <a:spcBef>
                <a:spcPts val="0"/>
              </a:spcBef>
              <a:spcAft>
                <a:spcPts val="0"/>
              </a:spcAft>
              <a:buClr>
                <a:schemeClr val="dk1"/>
              </a:buClr>
              <a:buSzPts val="1500"/>
              <a:buFont typeface="Calibri"/>
              <a:buNone/>
            </a:pPr>
            <a:r>
              <a:rPr lang="en"/>
              <a:t>DYNAMIC ROW FILTERING &amp; COLUMN MASKING</a:t>
            </a:r>
            <a:endParaRPr/>
          </a:p>
        </p:txBody>
      </p:sp>
      <p:sp>
        <p:nvSpPr>
          <p:cNvPr id="338" name="Google Shape;338;p26"/>
          <p:cNvSpPr/>
          <p:nvPr/>
        </p:nvSpPr>
        <p:spPr>
          <a:xfrm>
            <a:off x="7191149" y="914400"/>
            <a:ext cx="1533600" cy="619500"/>
          </a:xfrm>
          <a:prstGeom prst="rect">
            <a:avLst/>
          </a:prstGeom>
          <a:solidFill>
            <a:schemeClr val="accent4"/>
          </a:solidFill>
          <a:ln cap="flat" cmpd="sng" w="12700">
            <a:solidFill>
              <a:schemeClr val="accent4"/>
            </a:solidFill>
            <a:prstDash val="solid"/>
            <a:round/>
            <a:headEnd len="sm" w="sm" type="none"/>
            <a:tailEnd len="sm" w="sm" type="none"/>
          </a:ln>
        </p:spPr>
        <p:txBody>
          <a:bodyPr anchorCtr="0" anchor="ctr" bIns="114300" lIns="114300" spcFirstLastPara="1" rIns="114300" wrap="square" tIns="114300">
            <a:noAutofit/>
          </a:bodyPr>
          <a:lstStyle/>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User 2: 	Ivanna</a:t>
            </a:r>
            <a:endParaRPr b="0" i="0" sz="900" u="none" cap="none" strike="noStrike">
              <a:solidFill>
                <a:srgbClr val="000000"/>
              </a:solidFill>
              <a:latin typeface="Roboto"/>
              <a:ea typeface="Roboto"/>
              <a:cs typeface="Roboto"/>
              <a:sym typeface="Roboto"/>
            </a:endParaRPr>
          </a:p>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Location : 	EU </a:t>
            </a:r>
            <a:endParaRPr b="0" i="0" sz="900" u="none" cap="none" strike="noStrike">
              <a:solidFill>
                <a:srgbClr val="000000"/>
              </a:solidFill>
              <a:latin typeface="Roboto"/>
              <a:ea typeface="Roboto"/>
              <a:cs typeface="Roboto"/>
              <a:sym typeface="Roboto"/>
            </a:endParaRPr>
          </a:p>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Group: 	HR</a:t>
            </a:r>
            <a:endParaRPr b="0" i="0" sz="900" u="none" cap="none" strike="noStrike">
              <a:solidFill>
                <a:srgbClr val="000000"/>
              </a:solidFill>
              <a:latin typeface="Roboto"/>
              <a:ea typeface="Roboto"/>
              <a:cs typeface="Roboto"/>
              <a:sym typeface="Roboto"/>
            </a:endParaRPr>
          </a:p>
        </p:txBody>
      </p:sp>
      <p:sp>
        <p:nvSpPr>
          <p:cNvPr id="339" name="Google Shape;339;p26"/>
          <p:cNvSpPr/>
          <p:nvPr/>
        </p:nvSpPr>
        <p:spPr>
          <a:xfrm>
            <a:off x="428499" y="914406"/>
            <a:ext cx="1609200" cy="619500"/>
          </a:xfrm>
          <a:prstGeom prst="rect">
            <a:avLst/>
          </a:prstGeom>
          <a:solidFill>
            <a:schemeClr val="dk2"/>
          </a:solidFill>
          <a:ln>
            <a:noFill/>
          </a:ln>
        </p:spPr>
        <p:txBody>
          <a:bodyPr anchorCtr="0" anchor="ctr" bIns="114300" lIns="114300" spcFirstLastPara="1" rIns="114300" wrap="square" tIns="114300">
            <a:noAutofit/>
          </a:bodyPr>
          <a:lstStyle/>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User : 	Joe</a:t>
            </a:r>
            <a:endParaRPr b="0" i="0" sz="900" u="none" cap="none" strike="noStrike">
              <a:solidFill>
                <a:srgbClr val="000000"/>
              </a:solidFill>
              <a:latin typeface="Roboto"/>
              <a:ea typeface="Roboto"/>
              <a:cs typeface="Roboto"/>
              <a:sym typeface="Roboto"/>
            </a:endParaRPr>
          </a:p>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Location : 	US </a:t>
            </a:r>
            <a:endParaRPr b="0" i="0" sz="900" u="none" cap="none" strike="noStrike">
              <a:solidFill>
                <a:srgbClr val="000000"/>
              </a:solidFill>
              <a:latin typeface="Roboto"/>
              <a:ea typeface="Roboto"/>
              <a:cs typeface="Roboto"/>
              <a:sym typeface="Roboto"/>
            </a:endParaRPr>
          </a:p>
          <a:p>
            <a:pPr indent="0" lvl="0" marL="0" marR="0" rtl="0" algn="l">
              <a:lnSpc>
                <a:spcPct val="85000"/>
              </a:lnSpc>
              <a:spcBef>
                <a:spcPts val="0"/>
              </a:spcBef>
              <a:spcAft>
                <a:spcPts val="0"/>
              </a:spcAft>
              <a:buClr>
                <a:srgbClr val="FFFFFF"/>
              </a:buClr>
              <a:buSzPts val="1300"/>
              <a:buFont typeface="Calibri"/>
              <a:buNone/>
            </a:pPr>
            <a:r>
              <a:rPr b="1" i="0" lang="en" sz="900" u="none" cap="none" strike="noStrike">
                <a:solidFill>
                  <a:srgbClr val="FFFFFF"/>
                </a:solidFill>
                <a:latin typeface="Roboto"/>
                <a:ea typeface="Roboto"/>
                <a:cs typeface="Roboto"/>
                <a:sym typeface="Roboto"/>
              </a:rPr>
              <a:t>Group: 	Analyst </a:t>
            </a:r>
            <a:endParaRPr b="0" i="0" sz="900" u="none" cap="none" strike="noStrike">
              <a:solidFill>
                <a:srgbClr val="FFFFFF"/>
              </a:solidFill>
              <a:latin typeface="Roboto"/>
              <a:ea typeface="Roboto"/>
              <a:cs typeface="Roboto"/>
              <a:sym typeface="Roboto"/>
            </a:endParaRPr>
          </a:p>
        </p:txBody>
      </p:sp>
      <p:sp>
        <p:nvSpPr>
          <p:cNvPr id="340" name="Google Shape;340;p26"/>
          <p:cNvSpPr txBox="1"/>
          <p:nvPr/>
        </p:nvSpPr>
        <p:spPr>
          <a:xfrm>
            <a:off x="666575" y="3476781"/>
            <a:ext cx="1371000" cy="7176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900"/>
              <a:buFont typeface="Calibri"/>
              <a:buNone/>
            </a:pPr>
            <a:r>
              <a:rPr b="1" i="0" lang="en" sz="900" u="none" cap="none" strike="noStrike">
                <a:solidFill>
                  <a:srgbClr val="434343"/>
                </a:solidFill>
                <a:latin typeface="Roboto"/>
                <a:ea typeface="Roboto"/>
                <a:cs typeface="Roboto"/>
                <a:sym typeface="Roboto"/>
              </a:rPr>
              <a:t>Original Query:</a:t>
            </a:r>
            <a:endParaRPr b="0" i="0" sz="900" u="none" cap="none" strike="noStrike">
              <a:solidFill>
                <a:srgbClr val="434343"/>
              </a:solidFill>
              <a:latin typeface="Roboto"/>
              <a:ea typeface="Roboto"/>
              <a:cs typeface="Roboto"/>
              <a:sym typeface="Roboto"/>
            </a:endParaRPr>
          </a:p>
          <a:p>
            <a:pPr indent="0" lvl="0" marL="0" marR="0" rtl="0" algn="l">
              <a:lnSpc>
                <a:spcPct val="85000"/>
              </a:lnSpc>
              <a:spcBef>
                <a:spcPts val="400"/>
              </a:spcBef>
              <a:spcAft>
                <a:spcPts val="0"/>
              </a:spcAft>
              <a:buClr>
                <a:srgbClr val="000000"/>
              </a:buClr>
              <a:buSzPts val="1000"/>
              <a:buFont typeface="Calibri"/>
              <a:buNone/>
            </a:pPr>
            <a:r>
              <a:rPr b="0" i="0" lang="en" sz="900" u="none" cap="none" strike="noStrike">
                <a:solidFill>
                  <a:srgbClr val="434343"/>
                </a:solidFill>
                <a:latin typeface="Roboto"/>
                <a:ea typeface="Roboto"/>
                <a:cs typeface="Roboto"/>
                <a:sym typeface="Roboto"/>
              </a:rPr>
              <a:t>SELECT country, nationalid, ccnumber,  mrn, name FROM ww_customers</a:t>
            </a:r>
            <a:endParaRPr b="0" i="0" sz="900" u="none" cap="none" strike="noStrike">
              <a:solidFill>
                <a:srgbClr val="434343"/>
              </a:solidFill>
              <a:latin typeface="Roboto"/>
              <a:ea typeface="Roboto"/>
              <a:cs typeface="Roboto"/>
              <a:sym typeface="Roboto"/>
            </a:endParaRPr>
          </a:p>
        </p:txBody>
      </p:sp>
      <p:graphicFrame>
        <p:nvGraphicFramePr>
          <p:cNvPr id="341" name="Google Shape;341;p26"/>
          <p:cNvGraphicFramePr/>
          <p:nvPr/>
        </p:nvGraphicFramePr>
        <p:xfrm>
          <a:off x="2117714" y="3393991"/>
          <a:ext cx="3000000" cy="3000000"/>
        </p:xfrm>
        <a:graphic>
          <a:graphicData uri="http://schemas.openxmlformats.org/drawingml/2006/table">
            <a:tbl>
              <a:tblPr>
                <a:noFill/>
                <a:tableStyleId>{D04EC9BF-199F-4757-96D2-11BC34D376F4}</a:tableStyleId>
              </a:tblPr>
              <a:tblGrid>
                <a:gridCol w="880450"/>
                <a:gridCol w="1127225"/>
                <a:gridCol w="1075400"/>
                <a:gridCol w="791400"/>
                <a:gridCol w="876650"/>
                <a:gridCol w="893100"/>
                <a:gridCol w="962825"/>
              </a:tblGrid>
              <a:tr h="1876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Country</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National ID</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CC No</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DOB</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MRN</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Name</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Policy ID</a:t>
                      </a:r>
                      <a:endParaRPr sz="1000" u="none" cap="none" strike="noStrike">
                        <a:solidFill>
                          <a:schemeClr val="dk1"/>
                        </a:solidFill>
                        <a:latin typeface="Roboto"/>
                        <a:ea typeface="Roboto"/>
                        <a:cs typeface="Roboto"/>
                        <a:sym typeface="Roboto"/>
                      </a:endParaRPr>
                    </a:p>
                  </a:txBody>
                  <a:tcPr marT="34300" marB="34300" marR="68600" marL="686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r>
              <a:tr h="268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US</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232323233</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4539067047629850</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9/12/1969</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8233054331</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John Doe</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nj23j424</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r h="268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US</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333287465</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5391304868205600</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8/13/1979</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3736885376</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Jane Doe</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cadsd984</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r h="268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Germany</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T22000129</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4532786256545550</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3/5/1963</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876452830A</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Ernie Schwarz</a:t>
                      </a:r>
                      <a:endParaRPr sz="8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KK-2345909</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4"/>
                    </a:solidFill>
                  </a:tcPr>
                </a:tc>
              </a:tr>
            </a:tbl>
          </a:graphicData>
        </a:graphic>
      </p:graphicFrame>
      <p:graphicFrame>
        <p:nvGraphicFramePr>
          <p:cNvPr id="342" name="Google Shape;342;p26"/>
          <p:cNvGraphicFramePr/>
          <p:nvPr/>
        </p:nvGraphicFramePr>
        <p:xfrm>
          <a:off x="422267" y="1670224"/>
          <a:ext cx="3000000" cy="3000000"/>
        </p:xfrm>
        <a:graphic>
          <a:graphicData uri="http://schemas.openxmlformats.org/drawingml/2006/table">
            <a:tbl>
              <a:tblPr bandRow="1" firstRow="1">
                <a:noFill/>
                <a:tableStyleId>{D04EC9BF-199F-4757-96D2-11BC34D376F4}</a:tableStyleId>
              </a:tblPr>
              <a:tblGrid>
                <a:gridCol w="460750"/>
                <a:gridCol w="633425"/>
                <a:gridCol w="875100"/>
                <a:gridCol w="337200"/>
                <a:gridCol w="511950"/>
              </a:tblGrid>
              <a:tr h="2115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Country</a:t>
                      </a:r>
                      <a:endParaRPr sz="1100" u="none" cap="none" strike="noStrike">
                        <a:latin typeface="Roboto"/>
                        <a:ea typeface="Roboto"/>
                        <a:cs typeface="Roboto"/>
                        <a:sym typeface="Roboto"/>
                      </a:endParaRPr>
                    </a:p>
                  </a:txBody>
                  <a:tcPr marT="34300" marB="34300" marR="68600" marL="68600">
                    <a:lnB cap="flat" cmpd="sng" w="9525">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National ID</a:t>
                      </a:r>
                      <a:endParaRPr sz="700" u="none" cap="none" strike="noStrike">
                        <a:solidFill>
                          <a:schemeClr val="dk1"/>
                        </a:solidFill>
                        <a:latin typeface="Roboto"/>
                        <a:ea typeface="Roboto"/>
                        <a:cs typeface="Roboto"/>
                        <a:sym typeface="Roboto"/>
                      </a:endParaRPr>
                    </a:p>
                  </a:txBody>
                  <a:tcPr marT="34300" marB="34300" marR="68600" marL="68600">
                    <a:lnB cap="flat" cmpd="sng" w="9525">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CC No</a:t>
                      </a:r>
                      <a:endParaRPr sz="700" u="none" cap="none" strike="noStrike">
                        <a:solidFill>
                          <a:schemeClr val="dk1"/>
                        </a:solidFill>
                        <a:latin typeface="Roboto"/>
                        <a:ea typeface="Roboto"/>
                        <a:cs typeface="Roboto"/>
                        <a:sym typeface="Roboto"/>
                      </a:endParaRPr>
                    </a:p>
                  </a:txBody>
                  <a:tcPr marT="34300" marB="34300" marR="68600" marL="68600">
                    <a:lnB cap="flat" cmpd="sng" w="9525">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MRN</a:t>
                      </a:r>
                      <a:endParaRPr sz="1100" u="none" cap="none" strike="noStrike">
                        <a:latin typeface="Roboto"/>
                        <a:ea typeface="Roboto"/>
                        <a:cs typeface="Roboto"/>
                        <a:sym typeface="Roboto"/>
                      </a:endParaRPr>
                    </a:p>
                  </a:txBody>
                  <a:tcPr marT="34300" marB="34300" marR="68600" marL="68600">
                    <a:lnB cap="flat" cmpd="sng" w="9525">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Roboto"/>
                          <a:ea typeface="Roboto"/>
                          <a:cs typeface="Roboto"/>
                          <a:sym typeface="Roboto"/>
                        </a:rPr>
                        <a:t>Name</a:t>
                      </a:r>
                      <a:endParaRPr sz="1100" u="none" cap="none" strike="noStrike">
                        <a:latin typeface="Roboto"/>
                        <a:ea typeface="Roboto"/>
                        <a:cs typeface="Roboto"/>
                        <a:sym typeface="Roboto"/>
                      </a:endParaRPr>
                    </a:p>
                  </a:txBody>
                  <a:tcPr marT="34300" marB="34300" marR="68600" marL="68600">
                    <a:lnB cap="flat" cmpd="sng" w="9525">
                      <a:solidFill>
                        <a:srgbClr val="D9D9D9"/>
                      </a:solidFill>
                      <a:prstDash val="solid"/>
                      <a:round/>
                      <a:headEnd len="sm" w="sm" type="none"/>
                      <a:tailEnd len="sm" w="sm" type="none"/>
                    </a:lnB>
                    <a:solidFill>
                      <a:srgbClr val="F3F3F3"/>
                    </a:solidFill>
                  </a:tcPr>
                </a:tc>
              </a:tr>
              <a:tr h="21747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US</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xxxxx3233</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4539 xxxx xxxx xxxx</a:t>
                      </a:r>
                      <a:endParaRPr sz="7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null</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John Doe</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r h="21747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US</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xxxxx7465</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5391 xxxx xxxx xxxx</a:t>
                      </a:r>
                      <a:endParaRPr sz="700" u="none" cap="none" strike="noStrike">
                        <a:solidFill>
                          <a:schemeClr val="lt2"/>
                        </a:solidFill>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null</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lt2"/>
                          </a:solidFill>
                          <a:latin typeface="Roboto"/>
                          <a:ea typeface="Roboto"/>
                          <a:cs typeface="Roboto"/>
                          <a:sym typeface="Roboto"/>
                        </a:rPr>
                        <a:t>Jane Doe</a:t>
                      </a:r>
                      <a:endParaRPr sz="1100" u="none" cap="none" strike="noStrike">
                        <a:latin typeface="Roboto"/>
                        <a:ea typeface="Roboto"/>
                        <a:cs typeface="Roboto"/>
                        <a:sym typeface="Roboto"/>
                      </a:endParaRPr>
                    </a:p>
                  </a:txBody>
                  <a:tcPr marT="34300" marB="34300" marR="68600" marL="686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bl>
          </a:graphicData>
        </a:graphic>
      </p:graphicFrame>
      <p:cxnSp>
        <p:nvCxnSpPr>
          <p:cNvPr id="343" name="Google Shape;343;p26"/>
          <p:cNvCxnSpPr/>
          <p:nvPr/>
        </p:nvCxnSpPr>
        <p:spPr>
          <a:xfrm flipH="1" rot="-5400000">
            <a:off x="373275" y="2555256"/>
            <a:ext cx="1841400" cy="1647900"/>
          </a:xfrm>
          <a:prstGeom prst="bentConnector3">
            <a:avLst>
              <a:gd fmla="val 99796" name="adj1"/>
            </a:avLst>
          </a:prstGeom>
          <a:noFill/>
          <a:ln cap="flat" cmpd="sng" w="19050">
            <a:solidFill>
              <a:schemeClr val="accent1"/>
            </a:solidFill>
            <a:prstDash val="solid"/>
            <a:round/>
            <a:headEnd len="sm" w="sm" type="triangle"/>
            <a:tailEnd len="med" w="med" type="triangle"/>
          </a:ln>
        </p:spPr>
      </p:cxnSp>
      <p:cxnSp>
        <p:nvCxnSpPr>
          <p:cNvPr id="344" name="Google Shape;344;p26"/>
          <p:cNvCxnSpPr/>
          <p:nvPr/>
        </p:nvCxnSpPr>
        <p:spPr>
          <a:xfrm flipH="1" rot="-5400000">
            <a:off x="7455975" y="3240656"/>
            <a:ext cx="1991400" cy="187800"/>
          </a:xfrm>
          <a:prstGeom prst="bentConnector3">
            <a:avLst>
              <a:gd fmla="val 50000" name="adj1"/>
            </a:avLst>
          </a:prstGeom>
          <a:noFill/>
          <a:ln cap="flat" cmpd="sng" w="19050">
            <a:solidFill>
              <a:schemeClr val="accent1"/>
            </a:solidFill>
            <a:prstDash val="solid"/>
            <a:round/>
            <a:headEnd len="sm" w="sm" type="none"/>
            <a:tailEnd len="med" w="med" type="triangle"/>
          </a:ln>
        </p:spPr>
      </p:cxnSp>
      <p:sp>
        <p:nvSpPr>
          <p:cNvPr id="345" name="Google Shape;345;p26"/>
          <p:cNvSpPr/>
          <p:nvPr/>
        </p:nvSpPr>
        <p:spPr>
          <a:xfrm>
            <a:off x="666575" y="2647669"/>
            <a:ext cx="2574300" cy="619500"/>
          </a:xfrm>
          <a:prstGeom prst="roundRect">
            <a:avLst>
              <a:gd fmla="val 7974" name="adj"/>
            </a:avLst>
          </a:prstGeom>
          <a:solidFill>
            <a:srgbClr val="F3F3F3"/>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b="1" i="0" lang="en" sz="900" u="none" cap="none" strike="noStrike">
                <a:solidFill>
                  <a:schemeClr val="accent1"/>
                </a:solidFill>
                <a:latin typeface="Roboto"/>
                <a:ea typeface="Roboto"/>
                <a:cs typeface="Roboto"/>
                <a:sym typeface="Roboto"/>
              </a:rPr>
              <a:t>Ranger Policy Enforcement</a:t>
            </a:r>
            <a:endParaRPr b="1" i="0" sz="900" u="none" cap="none" strike="noStrike">
              <a:solidFill>
                <a:schemeClr val="accent1"/>
              </a:solidFill>
              <a:latin typeface="Roboto"/>
              <a:ea typeface="Roboto"/>
              <a:cs typeface="Roboto"/>
              <a:sym typeface="Roboto"/>
            </a:endParaRPr>
          </a:p>
          <a:p>
            <a:pPr indent="0" lvl="0" marL="0" marR="0" rtl="0" algn="l">
              <a:lnSpc>
                <a:spcPct val="85000"/>
              </a:lnSpc>
              <a:spcBef>
                <a:spcPts val="400"/>
              </a:spcBef>
              <a:spcAft>
                <a:spcPts val="0"/>
              </a:spcAft>
              <a:buClr>
                <a:srgbClr val="FF700A"/>
              </a:buClr>
              <a:buSzPts val="1300"/>
              <a:buFont typeface="Calibri"/>
              <a:buNone/>
            </a:pPr>
            <a:r>
              <a:rPr b="0" i="0" lang="en" sz="900" u="none" cap="none" strike="noStrike">
                <a:solidFill>
                  <a:schemeClr val="accent1"/>
                </a:solidFill>
                <a:latin typeface="Roboto"/>
                <a:ea typeface="Roboto"/>
                <a:cs typeface="Roboto"/>
                <a:sym typeface="Roboto"/>
              </a:rPr>
              <a:t>Query Rewritten based on Dynamic Ranger Policies: Filter rows by region &amp; apply relevant column masking</a:t>
            </a:r>
            <a:endParaRPr b="0" i="0" sz="900" u="none" cap="none" strike="noStrike">
              <a:solidFill>
                <a:schemeClr val="accent1"/>
              </a:solidFill>
              <a:latin typeface="Roboto"/>
              <a:ea typeface="Roboto"/>
              <a:cs typeface="Roboto"/>
              <a:sym typeface="Roboto"/>
            </a:endParaRPr>
          </a:p>
        </p:txBody>
      </p:sp>
      <p:sp>
        <p:nvSpPr>
          <p:cNvPr id="346" name="Google Shape;346;p26"/>
          <p:cNvSpPr/>
          <p:nvPr/>
        </p:nvSpPr>
        <p:spPr>
          <a:xfrm>
            <a:off x="2234741" y="914400"/>
            <a:ext cx="2317200" cy="619500"/>
          </a:xfrm>
          <a:custGeom>
            <a:rect b="b" l="l" r="r" t="t"/>
            <a:pathLst>
              <a:path extrusionOk="0" h="120000" w="120000">
                <a:moveTo>
                  <a:pt x="0" y="0"/>
                </a:moveTo>
                <a:lnTo>
                  <a:pt x="120000" y="0"/>
                </a:lnTo>
                <a:lnTo>
                  <a:pt x="120000" y="120000"/>
                </a:lnTo>
                <a:lnTo>
                  <a:pt x="0" y="120000"/>
                </a:lnTo>
                <a:close/>
              </a:path>
              <a:path extrusionOk="0" fill="none" h="120000" w="120000">
                <a:moveTo>
                  <a:pt x="6" y="61982"/>
                </a:moveTo>
                <a:lnTo>
                  <a:pt x="-13055" y="158394"/>
                </a:lnTo>
              </a:path>
            </a:pathLst>
          </a:custGeom>
          <a:solidFill>
            <a:srgbClr val="F3F3F3"/>
          </a:solidFill>
          <a:ln cap="flat" cmpd="sng" w="9525">
            <a:solidFill>
              <a:schemeClr val="dk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E1E1E"/>
              </a:buClr>
              <a:buSzPts val="1200"/>
              <a:buFont typeface="Calibri"/>
              <a:buNone/>
            </a:pPr>
            <a:r>
              <a:rPr b="0" i="0" lang="en" sz="900" u="none" cap="none" strike="noStrike">
                <a:solidFill>
                  <a:schemeClr val="accent2"/>
                </a:solidFill>
                <a:latin typeface="Roboto"/>
                <a:ea typeface="Roboto"/>
                <a:cs typeface="Roboto"/>
                <a:sym typeface="Roboto"/>
              </a:rPr>
              <a:t>Users from US Analyst group see data for US persons with CC and National ID (SSN) as masked values and MRN is nullified </a:t>
            </a:r>
            <a:endParaRPr b="0" i="0" sz="900" u="none" cap="none" strike="noStrike">
              <a:solidFill>
                <a:schemeClr val="accent2"/>
              </a:solidFill>
              <a:latin typeface="Roboto"/>
              <a:ea typeface="Roboto"/>
              <a:cs typeface="Roboto"/>
              <a:sym typeface="Roboto"/>
            </a:endParaRPr>
          </a:p>
        </p:txBody>
      </p:sp>
      <p:graphicFrame>
        <p:nvGraphicFramePr>
          <p:cNvPr id="347" name="Google Shape;347;p26"/>
          <p:cNvGraphicFramePr/>
          <p:nvPr/>
        </p:nvGraphicFramePr>
        <p:xfrm>
          <a:off x="5545627" y="1850219"/>
          <a:ext cx="3000000" cy="3000000"/>
        </p:xfrm>
        <a:graphic>
          <a:graphicData uri="http://schemas.openxmlformats.org/drawingml/2006/table">
            <a:tbl>
              <a:tblPr>
                <a:noFill/>
                <a:tableStyleId>{D04EC9BF-199F-4757-96D2-11BC34D376F4}</a:tableStyleId>
              </a:tblPr>
              <a:tblGrid>
                <a:gridCol w="742600"/>
                <a:gridCol w="995975"/>
                <a:gridCol w="707650"/>
                <a:gridCol w="733075"/>
              </a:tblGrid>
              <a:tr h="1835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Country</a:t>
                      </a:r>
                      <a:endParaRPr sz="1100" u="none" cap="none" strike="noStrike">
                        <a:solidFill>
                          <a:schemeClr val="dk1"/>
                        </a:solidFill>
                        <a:latin typeface="Roboto"/>
                        <a:ea typeface="Roboto"/>
                        <a:cs typeface="Roboto"/>
                        <a:sym typeface="Roboto"/>
                      </a:endParaRPr>
                    </a:p>
                  </a:txBody>
                  <a:tcPr marT="34300" marB="34300" marR="68600" marL="68600">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alpha val="0"/>
                        </a:schemeClr>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National ID</a:t>
                      </a:r>
                      <a:endParaRPr sz="800" u="none" cap="none" strike="noStrike">
                        <a:solidFill>
                          <a:schemeClr val="dk1"/>
                        </a:solidFill>
                        <a:latin typeface="Roboto"/>
                        <a:ea typeface="Roboto"/>
                        <a:cs typeface="Roboto"/>
                        <a:sym typeface="Roboto"/>
                      </a:endParaRPr>
                    </a:p>
                  </a:txBody>
                  <a:tcPr marT="34300" marB="34300" marR="68600" marL="68600">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alpha val="0"/>
                        </a:schemeClr>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Name</a:t>
                      </a:r>
                      <a:endParaRPr sz="1100" u="none" cap="none" strike="noStrike">
                        <a:solidFill>
                          <a:schemeClr val="dk1"/>
                        </a:solidFill>
                        <a:latin typeface="Roboto"/>
                        <a:ea typeface="Roboto"/>
                        <a:cs typeface="Roboto"/>
                        <a:sym typeface="Roboto"/>
                      </a:endParaRPr>
                    </a:p>
                  </a:txBody>
                  <a:tcPr marT="34300" marB="34300" marR="68600" marL="68600">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alpha val="0"/>
                        </a:schemeClr>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MRN</a:t>
                      </a:r>
                      <a:endParaRPr sz="1100" u="none" cap="none" strike="noStrike">
                        <a:solidFill>
                          <a:schemeClr val="dk1"/>
                        </a:solidFill>
                        <a:latin typeface="Roboto"/>
                        <a:ea typeface="Roboto"/>
                        <a:cs typeface="Roboto"/>
                        <a:sym typeface="Roboto"/>
                      </a:endParaRPr>
                    </a:p>
                  </a:txBody>
                  <a:tcPr marT="34300" marB="34300" marR="68600" marL="68600">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alpha val="0"/>
                        </a:schemeClr>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1829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Germany</a:t>
                      </a:r>
                      <a:endParaRPr sz="1100" u="none" cap="none" strike="noStrike">
                        <a:latin typeface="Roboto"/>
                        <a:ea typeface="Roboto"/>
                        <a:cs typeface="Roboto"/>
                        <a:sym typeface="Roboto"/>
                      </a:endParaRPr>
                    </a:p>
                  </a:txBody>
                  <a:tcPr marT="34300" marB="34300" marR="68600" marL="68600">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T22000129</a:t>
                      </a:r>
                      <a:endParaRPr sz="1100" u="none" cap="none" strike="noStrike">
                        <a:latin typeface="Roboto"/>
                        <a:ea typeface="Roboto"/>
                        <a:cs typeface="Roboto"/>
                        <a:sym typeface="Roboto"/>
                      </a:endParaRPr>
                    </a:p>
                  </a:txBody>
                  <a:tcPr marT="34300" marB="34300" marR="68600" marL="68600">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Ernie Schwarz</a:t>
                      </a:r>
                      <a:endParaRPr sz="800" u="none" cap="none" strike="noStrike">
                        <a:solidFill>
                          <a:schemeClr val="lt2"/>
                        </a:solidFill>
                        <a:latin typeface="Roboto"/>
                        <a:ea typeface="Roboto"/>
                        <a:cs typeface="Roboto"/>
                        <a:sym typeface="Roboto"/>
                      </a:endParaRPr>
                    </a:p>
                  </a:txBody>
                  <a:tcPr marT="34300" marB="34300" marR="68600" marL="68600">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lt2"/>
                          </a:solidFill>
                          <a:latin typeface="Roboto"/>
                          <a:ea typeface="Roboto"/>
                          <a:cs typeface="Roboto"/>
                          <a:sym typeface="Roboto"/>
                        </a:rPr>
                        <a:t>876452830A</a:t>
                      </a:r>
                      <a:endParaRPr sz="1100" u="none" cap="none" strike="noStrike">
                        <a:latin typeface="Roboto"/>
                        <a:ea typeface="Roboto"/>
                        <a:cs typeface="Roboto"/>
                        <a:sym typeface="Roboto"/>
                      </a:endParaRPr>
                    </a:p>
                  </a:txBody>
                  <a:tcPr marT="34300" marB="34300" marR="68600" marL="68600">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accent4"/>
                    </a:solidFill>
                  </a:tcPr>
                </a:tc>
              </a:tr>
            </a:tbl>
          </a:graphicData>
        </a:graphic>
      </p:graphicFrame>
      <p:sp>
        <p:nvSpPr>
          <p:cNvPr id="348" name="Google Shape;348;p26"/>
          <p:cNvSpPr/>
          <p:nvPr/>
        </p:nvSpPr>
        <p:spPr>
          <a:xfrm>
            <a:off x="4675350" y="914406"/>
            <a:ext cx="2317200" cy="619500"/>
          </a:xfrm>
          <a:custGeom>
            <a:rect b="b" l="l" r="r" t="t"/>
            <a:pathLst>
              <a:path extrusionOk="0" h="120000" w="120000">
                <a:moveTo>
                  <a:pt x="0" y="0"/>
                </a:moveTo>
                <a:lnTo>
                  <a:pt x="120000" y="0"/>
                </a:lnTo>
                <a:lnTo>
                  <a:pt x="120000" y="120000"/>
                </a:lnTo>
                <a:lnTo>
                  <a:pt x="0" y="120000"/>
                </a:lnTo>
                <a:close/>
              </a:path>
              <a:path extrusionOk="0" fill="none" h="120000" w="120000">
                <a:moveTo>
                  <a:pt x="61278" y="119742"/>
                </a:moveTo>
                <a:lnTo>
                  <a:pt x="95507" y="181728"/>
                </a:lnTo>
              </a:path>
            </a:pathLst>
          </a:custGeom>
          <a:solidFill>
            <a:srgbClr val="F3F3F3"/>
          </a:solidFill>
          <a:ln cap="flat" cmpd="sng" w="9525">
            <a:solidFill>
              <a:schemeClr val="dk1"/>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0" lIns="68575" spcFirstLastPara="1" rIns="68575" wrap="square" tIns="0">
            <a:noAutofit/>
          </a:bodyPr>
          <a:lstStyle/>
          <a:p>
            <a:pPr indent="0" lvl="0" marL="0" marR="0" rtl="0" algn="l">
              <a:lnSpc>
                <a:spcPct val="100000"/>
              </a:lnSpc>
              <a:spcBef>
                <a:spcPts val="0"/>
              </a:spcBef>
              <a:spcAft>
                <a:spcPts val="0"/>
              </a:spcAft>
              <a:buClr>
                <a:srgbClr val="1E1E1E"/>
              </a:buClr>
              <a:buSzPts val="1200"/>
              <a:buFont typeface="Calibri"/>
              <a:buNone/>
            </a:pPr>
            <a:r>
              <a:rPr b="0" i="0" lang="en" sz="900" u="none" cap="none" strike="noStrike">
                <a:solidFill>
                  <a:schemeClr val="accent2"/>
                </a:solidFill>
                <a:latin typeface="Roboto"/>
                <a:ea typeface="Roboto"/>
                <a:cs typeface="Roboto"/>
                <a:sym typeface="Roboto"/>
              </a:rPr>
              <a:t>EU HR Policy Admins can see unmasked but are restricted by row filtering policies to see data for EU persons only </a:t>
            </a:r>
            <a:endParaRPr b="0" i="0" sz="900" u="none" cap="none" strike="noStrike">
              <a:solidFill>
                <a:schemeClr val="accent2"/>
              </a:solidFill>
              <a:latin typeface="Roboto"/>
              <a:ea typeface="Roboto"/>
              <a:cs typeface="Roboto"/>
              <a:sym typeface="Roboto"/>
            </a:endParaRPr>
          </a:p>
        </p:txBody>
      </p:sp>
      <p:sp>
        <p:nvSpPr>
          <p:cNvPr id="349" name="Google Shape;349;p26"/>
          <p:cNvSpPr txBox="1"/>
          <p:nvPr/>
        </p:nvSpPr>
        <p:spPr>
          <a:xfrm>
            <a:off x="7122550" y="2460731"/>
            <a:ext cx="1371000" cy="7176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900"/>
              <a:buFont typeface="Calibri"/>
              <a:buNone/>
            </a:pPr>
            <a:r>
              <a:rPr b="1" i="0" lang="en" sz="900" u="none" cap="none" strike="noStrike">
                <a:solidFill>
                  <a:srgbClr val="FF9900"/>
                </a:solidFill>
                <a:latin typeface="Roboto"/>
                <a:ea typeface="Roboto"/>
                <a:cs typeface="Roboto"/>
                <a:sym typeface="Roboto"/>
              </a:rPr>
              <a:t>Original Query:</a:t>
            </a:r>
            <a:endParaRPr b="0" i="0" sz="900" u="none" cap="none" strike="noStrike">
              <a:solidFill>
                <a:srgbClr val="FF9900"/>
              </a:solidFill>
              <a:latin typeface="Roboto"/>
              <a:ea typeface="Roboto"/>
              <a:cs typeface="Roboto"/>
              <a:sym typeface="Roboto"/>
            </a:endParaRPr>
          </a:p>
          <a:p>
            <a:pPr indent="0" lvl="0" marL="0" marR="0" rtl="0" algn="l">
              <a:lnSpc>
                <a:spcPct val="85000"/>
              </a:lnSpc>
              <a:spcBef>
                <a:spcPts val="400"/>
              </a:spcBef>
              <a:spcAft>
                <a:spcPts val="0"/>
              </a:spcAft>
              <a:buClr>
                <a:srgbClr val="000000"/>
              </a:buClr>
              <a:buSzPts val="1000"/>
              <a:buFont typeface="Calibri"/>
              <a:buNone/>
            </a:pPr>
            <a:r>
              <a:rPr b="0" i="0" lang="en" sz="900" u="none" cap="none" strike="noStrike">
                <a:solidFill>
                  <a:srgbClr val="FF9900"/>
                </a:solidFill>
                <a:latin typeface="Roboto"/>
                <a:ea typeface="Roboto"/>
                <a:cs typeface="Roboto"/>
                <a:sym typeface="Roboto"/>
              </a:rPr>
              <a:t>SELECT country, nationalid,  name, mrn  FROM ww_customers</a:t>
            </a:r>
            <a:endParaRPr b="0" i="0" sz="900" u="none" cap="none" strike="noStrike">
              <a:solidFill>
                <a:srgbClr val="FF9900"/>
              </a:solidFill>
              <a:latin typeface="Roboto"/>
              <a:ea typeface="Roboto"/>
              <a:cs typeface="Roboto"/>
              <a:sym typeface="Roboto"/>
            </a:endParaRPr>
          </a:p>
        </p:txBody>
      </p:sp>
      <p:sp>
        <p:nvSpPr>
          <p:cNvPr id="350" name="Google Shape;350;p26"/>
          <p:cNvSpPr txBox="1"/>
          <p:nvPr/>
        </p:nvSpPr>
        <p:spPr>
          <a:xfrm>
            <a:off x="4116659" y="2047001"/>
            <a:ext cx="526800" cy="129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73737"/>
              </a:buClr>
              <a:buSzPts val="900"/>
              <a:buFont typeface="Calibri"/>
              <a:buNone/>
            </a:pPr>
            <a:r>
              <a:rPr b="0" i="0" lang="en" sz="800" u="none" cap="none" strike="noStrike">
                <a:solidFill>
                  <a:schemeClr val="accent2"/>
                </a:solidFill>
                <a:latin typeface="Roboto"/>
                <a:ea typeface="Roboto"/>
                <a:cs typeface="Roboto"/>
                <a:sym typeface="Roboto"/>
              </a:rPr>
              <a:t>Analysts</a:t>
            </a:r>
            <a:endParaRPr b="0" i="0" sz="800" u="none" cap="none" strike="noStrike">
              <a:solidFill>
                <a:schemeClr val="accent2"/>
              </a:solidFill>
              <a:latin typeface="Roboto"/>
              <a:ea typeface="Roboto"/>
              <a:cs typeface="Roboto"/>
              <a:sym typeface="Roboto"/>
            </a:endParaRPr>
          </a:p>
        </p:txBody>
      </p:sp>
      <p:sp>
        <p:nvSpPr>
          <p:cNvPr id="351" name="Google Shape;351;p26"/>
          <p:cNvSpPr txBox="1"/>
          <p:nvPr/>
        </p:nvSpPr>
        <p:spPr>
          <a:xfrm>
            <a:off x="3626333" y="2157361"/>
            <a:ext cx="373800" cy="129300"/>
          </a:xfrm>
          <a:prstGeom prst="rect">
            <a:avLst/>
          </a:prstGeom>
          <a:noFill/>
          <a:ln>
            <a:noFill/>
          </a:ln>
        </p:spPr>
        <p:txBody>
          <a:bodyPr anchorCtr="0" anchor="t" bIns="0" lIns="0" spcFirstLastPara="1" rIns="0" wrap="square" tIns="0">
            <a:noAutofit/>
          </a:bodyPr>
          <a:lstStyle/>
          <a:p>
            <a:pPr indent="38100" lvl="0" marL="0" marR="0" rtl="0" algn="ctr">
              <a:lnSpc>
                <a:spcPct val="100000"/>
              </a:lnSpc>
              <a:spcBef>
                <a:spcPts val="0"/>
              </a:spcBef>
              <a:spcAft>
                <a:spcPts val="0"/>
              </a:spcAft>
              <a:buClr>
                <a:srgbClr val="373737"/>
              </a:buClr>
              <a:buSzPts val="900"/>
              <a:buFont typeface="Calibri"/>
              <a:buNone/>
            </a:pPr>
            <a:r>
              <a:rPr b="0" i="0" lang="en" sz="800" u="none" cap="none" strike="noStrike">
                <a:solidFill>
                  <a:schemeClr val="accent3"/>
                </a:solidFill>
                <a:latin typeface="Roboto"/>
                <a:ea typeface="Roboto"/>
                <a:cs typeface="Roboto"/>
                <a:sym typeface="Roboto"/>
              </a:rPr>
              <a:t>HR</a:t>
            </a:r>
            <a:endParaRPr b="0" i="0" sz="800" u="none" cap="none" strike="noStrike">
              <a:solidFill>
                <a:schemeClr val="accent3"/>
              </a:solidFill>
              <a:latin typeface="Roboto"/>
              <a:ea typeface="Roboto"/>
              <a:cs typeface="Roboto"/>
              <a:sym typeface="Roboto"/>
            </a:endParaRPr>
          </a:p>
        </p:txBody>
      </p:sp>
      <p:sp>
        <p:nvSpPr>
          <p:cNvPr id="352" name="Google Shape;352;p26"/>
          <p:cNvSpPr txBox="1"/>
          <p:nvPr/>
        </p:nvSpPr>
        <p:spPr>
          <a:xfrm>
            <a:off x="4601938" y="2157354"/>
            <a:ext cx="672300" cy="129300"/>
          </a:xfrm>
          <a:prstGeom prst="rect">
            <a:avLst/>
          </a:prstGeom>
          <a:noFill/>
          <a:ln>
            <a:noFill/>
          </a:ln>
        </p:spPr>
        <p:txBody>
          <a:bodyPr anchorCtr="0" anchor="t" bIns="0" lIns="0" spcFirstLastPara="1" rIns="0" wrap="square" tIns="0">
            <a:noAutofit/>
          </a:bodyPr>
          <a:lstStyle/>
          <a:p>
            <a:pPr indent="76200" lvl="0" marL="0" marR="0" rtl="0" algn="ctr">
              <a:lnSpc>
                <a:spcPct val="100000"/>
              </a:lnSpc>
              <a:spcBef>
                <a:spcPts val="0"/>
              </a:spcBef>
              <a:spcAft>
                <a:spcPts val="0"/>
              </a:spcAft>
              <a:buClr>
                <a:srgbClr val="373737"/>
              </a:buClr>
              <a:buSzPts val="900"/>
              <a:buFont typeface="Calibri"/>
              <a:buNone/>
            </a:pPr>
            <a:r>
              <a:rPr b="0" i="0" lang="en" sz="800" u="none" cap="none" strike="noStrike">
                <a:solidFill>
                  <a:schemeClr val="accent1"/>
                </a:solidFill>
                <a:latin typeface="Roboto"/>
                <a:ea typeface="Roboto"/>
                <a:cs typeface="Roboto"/>
                <a:sym typeface="Roboto"/>
              </a:rPr>
              <a:t>Marketing</a:t>
            </a:r>
            <a:endParaRPr b="0" i="0" sz="800" u="none" cap="none" strike="noStrike">
              <a:solidFill>
                <a:schemeClr val="accent1"/>
              </a:solidFill>
              <a:latin typeface="Roboto"/>
              <a:ea typeface="Roboto"/>
              <a:cs typeface="Roboto"/>
              <a:sym typeface="Roboto"/>
            </a:endParaRPr>
          </a:p>
        </p:txBody>
      </p:sp>
      <p:grpSp>
        <p:nvGrpSpPr>
          <p:cNvPr id="353" name="Google Shape;353;p26"/>
          <p:cNvGrpSpPr/>
          <p:nvPr/>
        </p:nvGrpSpPr>
        <p:grpSpPr>
          <a:xfrm>
            <a:off x="3680016" y="1954243"/>
            <a:ext cx="266449" cy="186155"/>
            <a:chOff x="1173163" y="3954463"/>
            <a:chExt cx="760413" cy="527051"/>
          </a:xfrm>
        </p:grpSpPr>
        <p:sp>
          <p:nvSpPr>
            <p:cNvPr id="354" name="Google Shape;354;p26"/>
            <p:cNvSpPr/>
            <p:nvPr/>
          </p:nvSpPr>
          <p:spPr>
            <a:xfrm>
              <a:off x="1320801" y="3954463"/>
              <a:ext cx="204788" cy="203200"/>
            </a:xfrm>
            <a:custGeom>
              <a:rect b="b" l="l" r="r" t="t"/>
              <a:pathLst>
                <a:path extrusionOk="0" h="107" w="108">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55" name="Google Shape;355;p26"/>
            <p:cNvSpPr/>
            <p:nvPr/>
          </p:nvSpPr>
          <p:spPr>
            <a:xfrm>
              <a:off x="1579563" y="3954463"/>
              <a:ext cx="204788" cy="203200"/>
            </a:xfrm>
            <a:custGeom>
              <a:rect b="b" l="l" r="r" t="t"/>
              <a:pathLst>
                <a:path extrusionOk="0" h="107" w="108">
                  <a:moveTo>
                    <a:pt x="54" y="107"/>
                  </a:moveTo>
                  <a:cubicBezTo>
                    <a:pt x="84" y="107"/>
                    <a:pt x="108" y="83"/>
                    <a:pt x="108" y="53"/>
                  </a:cubicBezTo>
                  <a:cubicBezTo>
                    <a:pt x="108" y="24"/>
                    <a:pt x="84" y="0"/>
                    <a:pt x="54" y="0"/>
                  </a:cubicBezTo>
                  <a:cubicBezTo>
                    <a:pt x="24" y="0"/>
                    <a:pt x="0" y="24"/>
                    <a:pt x="0" y="53"/>
                  </a:cubicBezTo>
                  <a:cubicBezTo>
                    <a:pt x="0" y="83"/>
                    <a:pt x="24"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56" name="Google Shape;356;p26"/>
            <p:cNvSpPr/>
            <p:nvPr/>
          </p:nvSpPr>
          <p:spPr>
            <a:xfrm>
              <a:off x="1173163" y="4187826"/>
              <a:ext cx="760413" cy="293688"/>
            </a:xfrm>
            <a:custGeom>
              <a:rect b="b" l="l" r="r" t="t"/>
              <a:pathLst>
                <a:path extrusionOk="0" h="155" w="402">
                  <a:moveTo>
                    <a:pt x="382" y="108"/>
                  </a:moveTo>
                  <a:cubicBezTo>
                    <a:pt x="382" y="108"/>
                    <a:pt x="382" y="108"/>
                    <a:pt x="382" y="108"/>
                  </a:cubicBezTo>
                  <a:cubicBezTo>
                    <a:pt x="380" y="48"/>
                    <a:pt x="330" y="0"/>
                    <a:pt x="269" y="0"/>
                  </a:cubicBezTo>
                  <a:cubicBezTo>
                    <a:pt x="244" y="0"/>
                    <a:pt x="220" y="9"/>
                    <a:pt x="201" y="23"/>
                  </a:cubicBezTo>
                  <a:cubicBezTo>
                    <a:pt x="182" y="9"/>
                    <a:pt x="158" y="0"/>
                    <a:pt x="132" y="0"/>
                  </a:cubicBezTo>
                  <a:cubicBezTo>
                    <a:pt x="71" y="0"/>
                    <a:pt x="22" y="48"/>
                    <a:pt x="20" y="108"/>
                  </a:cubicBezTo>
                  <a:cubicBezTo>
                    <a:pt x="9" y="110"/>
                    <a:pt x="0" y="120"/>
                    <a:pt x="0" y="131"/>
                  </a:cubicBezTo>
                  <a:cubicBezTo>
                    <a:pt x="0" y="144"/>
                    <a:pt x="11" y="155"/>
                    <a:pt x="24" y="155"/>
                  </a:cubicBezTo>
                  <a:cubicBezTo>
                    <a:pt x="37" y="155"/>
                    <a:pt x="47" y="144"/>
                    <a:pt x="47" y="131"/>
                  </a:cubicBezTo>
                  <a:cubicBezTo>
                    <a:pt x="47" y="120"/>
                    <a:pt x="39" y="110"/>
                    <a:pt x="27" y="108"/>
                  </a:cubicBezTo>
                  <a:cubicBezTo>
                    <a:pt x="29" y="53"/>
                    <a:pt x="76" y="8"/>
                    <a:pt x="132" y="8"/>
                  </a:cubicBezTo>
                  <a:cubicBezTo>
                    <a:pt x="156" y="8"/>
                    <a:pt x="177" y="15"/>
                    <a:pt x="195" y="28"/>
                  </a:cubicBezTo>
                  <a:cubicBezTo>
                    <a:pt x="172" y="48"/>
                    <a:pt x="158" y="76"/>
                    <a:pt x="157" y="108"/>
                  </a:cubicBezTo>
                  <a:cubicBezTo>
                    <a:pt x="145" y="110"/>
                    <a:pt x="137" y="120"/>
                    <a:pt x="137" y="131"/>
                  </a:cubicBezTo>
                  <a:cubicBezTo>
                    <a:pt x="137" y="144"/>
                    <a:pt x="147" y="155"/>
                    <a:pt x="160" y="155"/>
                  </a:cubicBezTo>
                  <a:cubicBezTo>
                    <a:pt x="173" y="155"/>
                    <a:pt x="184" y="144"/>
                    <a:pt x="184" y="131"/>
                  </a:cubicBezTo>
                  <a:cubicBezTo>
                    <a:pt x="184" y="120"/>
                    <a:pt x="175" y="110"/>
                    <a:pt x="164" y="108"/>
                  </a:cubicBezTo>
                  <a:cubicBezTo>
                    <a:pt x="164" y="108"/>
                    <a:pt x="164" y="108"/>
                    <a:pt x="164" y="108"/>
                  </a:cubicBezTo>
                  <a:cubicBezTo>
                    <a:pt x="165" y="78"/>
                    <a:pt x="179" y="51"/>
                    <a:pt x="201" y="33"/>
                  </a:cubicBezTo>
                  <a:cubicBezTo>
                    <a:pt x="222" y="51"/>
                    <a:pt x="236" y="78"/>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ubicBezTo>
                    <a:pt x="244" y="76"/>
                    <a:pt x="229" y="48"/>
                    <a:pt x="207" y="28"/>
                  </a:cubicBezTo>
                  <a:cubicBezTo>
                    <a:pt x="224" y="15"/>
                    <a:pt x="246" y="8"/>
                    <a:pt x="269" y="8"/>
                  </a:cubicBezTo>
                  <a:cubicBezTo>
                    <a:pt x="326" y="8"/>
                    <a:pt x="372" y="53"/>
                    <a:pt x="374" y="108"/>
                  </a:cubicBezTo>
                  <a:cubicBezTo>
                    <a:pt x="363" y="110"/>
                    <a:pt x="355" y="120"/>
                    <a:pt x="355" y="131"/>
                  </a:cubicBezTo>
                  <a:cubicBezTo>
                    <a:pt x="355" y="144"/>
                    <a:pt x="365" y="155"/>
                    <a:pt x="378" y="155"/>
                  </a:cubicBezTo>
                  <a:cubicBezTo>
                    <a:pt x="391" y="155"/>
                    <a:pt x="402" y="144"/>
                    <a:pt x="402" y="131"/>
                  </a:cubicBezTo>
                  <a:cubicBezTo>
                    <a:pt x="402" y="120"/>
                    <a:pt x="393" y="110"/>
                    <a:pt x="382" y="108"/>
                  </a:cubicBezTo>
                  <a:close/>
                  <a:moveTo>
                    <a:pt x="176" y="131"/>
                  </a:moveTo>
                  <a:cubicBezTo>
                    <a:pt x="176" y="140"/>
                    <a:pt x="169" y="147"/>
                    <a:pt x="160" y="147"/>
                  </a:cubicBezTo>
                  <a:cubicBezTo>
                    <a:pt x="151" y="147"/>
                    <a:pt x="144" y="140"/>
                    <a:pt x="144" y="131"/>
                  </a:cubicBezTo>
                  <a:cubicBezTo>
                    <a:pt x="144" y="123"/>
                    <a:pt x="151" y="116"/>
                    <a:pt x="160" y="116"/>
                  </a:cubicBezTo>
                  <a:cubicBezTo>
                    <a:pt x="169" y="116"/>
                    <a:pt x="176" y="123"/>
                    <a:pt x="176" y="131"/>
                  </a:cubicBezTo>
                  <a:close/>
                  <a:moveTo>
                    <a:pt x="378" y="147"/>
                  </a:moveTo>
                  <a:cubicBezTo>
                    <a:pt x="369" y="147"/>
                    <a:pt x="362" y="140"/>
                    <a:pt x="362" y="131"/>
                  </a:cubicBezTo>
                  <a:cubicBezTo>
                    <a:pt x="362" y="123"/>
                    <a:pt x="369" y="116"/>
                    <a:pt x="378" y="116"/>
                  </a:cubicBezTo>
                  <a:cubicBezTo>
                    <a:pt x="387" y="116"/>
                    <a:pt x="394" y="123"/>
                    <a:pt x="394" y="131"/>
                  </a:cubicBezTo>
                  <a:cubicBezTo>
                    <a:pt x="394" y="140"/>
                    <a:pt x="387" y="147"/>
                    <a:pt x="378" y="147"/>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grpSp>
        <p:nvGrpSpPr>
          <p:cNvPr id="357" name="Google Shape;357;p26"/>
          <p:cNvGrpSpPr/>
          <p:nvPr/>
        </p:nvGrpSpPr>
        <p:grpSpPr>
          <a:xfrm>
            <a:off x="4246721" y="1850271"/>
            <a:ext cx="266449" cy="186155"/>
            <a:chOff x="1173163" y="3954463"/>
            <a:chExt cx="760413" cy="527051"/>
          </a:xfrm>
        </p:grpSpPr>
        <p:sp>
          <p:nvSpPr>
            <p:cNvPr id="358" name="Google Shape;358;p26"/>
            <p:cNvSpPr/>
            <p:nvPr/>
          </p:nvSpPr>
          <p:spPr>
            <a:xfrm>
              <a:off x="1320801" y="3954463"/>
              <a:ext cx="204788" cy="203200"/>
            </a:xfrm>
            <a:custGeom>
              <a:rect b="b" l="l" r="r" t="t"/>
              <a:pathLst>
                <a:path extrusionOk="0" h="107" w="108">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59" name="Google Shape;359;p26"/>
            <p:cNvSpPr/>
            <p:nvPr/>
          </p:nvSpPr>
          <p:spPr>
            <a:xfrm>
              <a:off x="1579563" y="3954463"/>
              <a:ext cx="204788" cy="203200"/>
            </a:xfrm>
            <a:custGeom>
              <a:rect b="b" l="l" r="r" t="t"/>
              <a:pathLst>
                <a:path extrusionOk="0" h="107" w="108">
                  <a:moveTo>
                    <a:pt x="54" y="107"/>
                  </a:moveTo>
                  <a:cubicBezTo>
                    <a:pt x="84" y="107"/>
                    <a:pt x="108" y="83"/>
                    <a:pt x="108" y="53"/>
                  </a:cubicBezTo>
                  <a:cubicBezTo>
                    <a:pt x="108" y="24"/>
                    <a:pt x="84" y="0"/>
                    <a:pt x="54" y="0"/>
                  </a:cubicBezTo>
                  <a:cubicBezTo>
                    <a:pt x="24" y="0"/>
                    <a:pt x="0" y="24"/>
                    <a:pt x="0" y="53"/>
                  </a:cubicBezTo>
                  <a:cubicBezTo>
                    <a:pt x="0" y="83"/>
                    <a:pt x="24"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60" name="Google Shape;360;p26"/>
            <p:cNvSpPr/>
            <p:nvPr/>
          </p:nvSpPr>
          <p:spPr>
            <a:xfrm>
              <a:off x="1173163" y="4187826"/>
              <a:ext cx="760413" cy="293688"/>
            </a:xfrm>
            <a:custGeom>
              <a:rect b="b" l="l" r="r" t="t"/>
              <a:pathLst>
                <a:path extrusionOk="0" h="155" w="402">
                  <a:moveTo>
                    <a:pt x="382" y="108"/>
                  </a:moveTo>
                  <a:cubicBezTo>
                    <a:pt x="382" y="108"/>
                    <a:pt x="382" y="108"/>
                    <a:pt x="382" y="108"/>
                  </a:cubicBezTo>
                  <a:cubicBezTo>
                    <a:pt x="380" y="48"/>
                    <a:pt x="330" y="0"/>
                    <a:pt x="269" y="0"/>
                  </a:cubicBezTo>
                  <a:cubicBezTo>
                    <a:pt x="244" y="0"/>
                    <a:pt x="220" y="9"/>
                    <a:pt x="201" y="23"/>
                  </a:cubicBezTo>
                  <a:cubicBezTo>
                    <a:pt x="182" y="9"/>
                    <a:pt x="158" y="0"/>
                    <a:pt x="132" y="0"/>
                  </a:cubicBezTo>
                  <a:cubicBezTo>
                    <a:pt x="71" y="0"/>
                    <a:pt x="22" y="48"/>
                    <a:pt x="20" y="108"/>
                  </a:cubicBezTo>
                  <a:cubicBezTo>
                    <a:pt x="9" y="110"/>
                    <a:pt x="0" y="120"/>
                    <a:pt x="0" y="131"/>
                  </a:cubicBezTo>
                  <a:cubicBezTo>
                    <a:pt x="0" y="144"/>
                    <a:pt x="11" y="155"/>
                    <a:pt x="24" y="155"/>
                  </a:cubicBezTo>
                  <a:cubicBezTo>
                    <a:pt x="37" y="155"/>
                    <a:pt x="47" y="144"/>
                    <a:pt x="47" y="131"/>
                  </a:cubicBezTo>
                  <a:cubicBezTo>
                    <a:pt x="47" y="120"/>
                    <a:pt x="39" y="110"/>
                    <a:pt x="27" y="108"/>
                  </a:cubicBezTo>
                  <a:cubicBezTo>
                    <a:pt x="29" y="53"/>
                    <a:pt x="76" y="8"/>
                    <a:pt x="132" y="8"/>
                  </a:cubicBezTo>
                  <a:cubicBezTo>
                    <a:pt x="156" y="8"/>
                    <a:pt x="177" y="15"/>
                    <a:pt x="195" y="28"/>
                  </a:cubicBezTo>
                  <a:cubicBezTo>
                    <a:pt x="172" y="48"/>
                    <a:pt x="158" y="76"/>
                    <a:pt x="157" y="108"/>
                  </a:cubicBezTo>
                  <a:cubicBezTo>
                    <a:pt x="145" y="110"/>
                    <a:pt x="137" y="120"/>
                    <a:pt x="137" y="131"/>
                  </a:cubicBezTo>
                  <a:cubicBezTo>
                    <a:pt x="137" y="144"/>
                    <a:pt x="147" y="155"/>
                    <a:pt x="160" y="155"/>
                  </a:cubicBezTo>
                  <a:cubicBezTo>
                    <a:pt x="173" y="155"/>
                    <a:pt x="184" y="144"/>
                    <a:pt x="184" y="131"/>
                  </a:cubicBezTo>
                  <a:cubicBezTo>
                    <a:pt x="184" y="120"/>
                    <a:pt x="175" y="110"/>
                    <a:pt x="164" y="108"/>
                  </a:cubicBezTo>
                  <a:cubicBezTo>
                    <a:pt x="164" y="108"/>
                    <a:pt x="164" y="108"/>
                    <a:pt x="164" y="108"/>
                  </a:cubicBezTo>
                  <a:cubicBezTo>
                    <a:pt x="165" y="78"/>
                    <a:pt x="179" y="51"/>
                    <a:pt x="201" y="33"/>
                  </a:cubicBezTo>
                  <a:cubicBezTo>
                    <a:pt x="222" y="51"/>
                    <a:pt x="236" y="78"/>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ubicBezTo>
                    <a:pt x="244" y="76"/>
                    <a:pt x="229" y="48"/>
                    <a:pt x="207" y="28"/>
                  </a:cubicBezTo>
                  <a:cubicBezTo>
                    <a:pt x="224" y="15"/>
                    <a:pt x="246" y="8"/>
                    <a:pt x="269" y="8"/>
                  </a:cubicBezTo>
                  <a:cubicBezTo>
                    <a:pt x="326" y="8"/>
                    <a:pt x="372" y="53"/>
                    <a:pt x="374" y="108"/>
                  </a:cubicBezTo>
                  <a:cubicBezTo>
                    <a:pt x="363" y="110"/>
                    <a:pt x="355" y="120"/>
                    <a:pt x="355" y="131"/>
                  </a:cubicBezTo>
                  <a:cubicBezTo>
                    <a:pt x="355" y="144"/>
                    <a:pt x="365" y="155"/>
                    <a:pt x="378" y="155"/>
                  </a:cubicBezTo>
                  <a:cubicBezTo>
                    <a:pt x="391" y="155"/>
                    <a:pt x="402" y="144"/>
                    <a:pt x="402" y="131"/>
                  </a:cubicBezTo>
                  <a:cubicBezTo>
                    <a:pt x="402" y="120"/>
                    <a:pt x="393" y="110"/>
                    <a:pt x="382" y="108"/>
                  </a:cubicBezTo>
                  <a:close/>
                  <a:moveTo>
                    <a:pt x="176" y="131"/>
                  </a:moveTo>
                  <a:cubicBezTo>
                    <a:pt x="176" y="140"/>
                    <a:pt x="169" y="147"/>
                    <a:pt x="160" y="147"/>
                  </a:cubicBezTo>
                  <a:cubicBezTo>
                    <a:pt x="151" y="147"/>
                    <a:pt x="144" y="140"/>
                    <a:pt x="144" y="131"/>
                  </a:cubicBezTo>
                  <a:cubicBezTo>
                    <a:pt x="144" y="123"/>
                    <a:pt x="151" y="116"/>
                    <a:pt x="160" y="116"/>
                  </a:cubicBezTo>
                  <a:cubicBezTo>
                    <a:pt x="169" y="116"/>
                    <a:pt x="176" y="123"/>
                    <a:pt x="176" y="131"/>
                  </a:cubicBezTo>
                  <a:close/>
                  <a:moveTo>
                    <a:pt x="378" y="147"/>
                  </a:moveTo>
                  <a:cubicBezTo>
                    <a:pt x="369" y="147"/>
                    <a:pt x="362" y="140"/>
                    <a:pt x="362" y="131"/>
                  </a:cubicBezTo>
                  <a:cubicBezTo>
                    <a:pt x="362" y="123"/>
                    <a:pt x="369" y="116"/>
                    <a:pt x="378" y="116"/>
                  </a:cubicBezTo>
                  <a:cubicBezTo>
                    <a:pt x="387" y="116"/>
                    <a:pt x="394" y="123"/>
                    <a:pt x="394" y="131"/>
                  </a:cubicBezTo>
                  <a:cubicBezTo>
                    <a:pt x="394" y="140"/>
                    <a:pt x="387" y="147"/>
                    <a:pt x="378" y="147"/>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grpSp>
        <p:nvGrpSpPr>
          <p:cNvPr id="361" name="Google Shape;361;p26"/>
          <p:cNvGrpSpPr/>
          <p:nvPr/>
        </p:nvGrpSpPr>
        <p:grpSpPr>
          <a:xfrm>
            <a:off x="4813425" y="1958262"/>
            <a:ext cx="266449" cy="186155"/>
            <a:chOff x="1173163" y="3954463"/>
            <a:chExt cx="760413" cy="527051"/>
          </a:xfrm>
        </p:grpSpPr>
        <p:sp>
          <p:nvSpPr>
            <p:cNvPr id="362" name="Google Shape;362;p26"/>
            <p:cNvSpPr/>
            <p:nvPr/>
          </p:nvSpPr>
          <p:spPr>
            <a:xfrm>
              <a:off x="1320801" y="3954463"/>
              <a:ext cx="204788" cy="203200"/>
            </a:xfrm>
            <a:custGeom>
              <a:rect b="b" l="l" r="r" t="t"/>
              <a:pathLst>
                <a:path extrusionOk="0" h="107" w="108">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1"/>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63" name="Google Shape;363;p26"/>
            <p:cNvSpPr/>
            <p:nvPr/>
          </p:nvSpPr>
          <p:spPr>
            <a:xfrm>
              <a:off x="1579563" y="3954463"/>
              <a:ext cx="204788" cy="203200"/>
            </a:xfrm>
            <a:custGeom>
              <a:rect b="b" l="l" r="r" t="t"/>
              <a:pathLst>
                <a:path extrusionOk="0" h="107" w="108">
                  <a:moveTo>
                    <a:pt x="54" y="107"/>
                  </a:moveTo>
                  <a:cubicBezTo>
                    <a:pt x="84" y="107"/>
                    <a:pt x="108" y="83"/>
                    <a:pt x="108" y="53"/>
                  </a:cubicBezTo>
                  <a:cubicBezTo>
                    <a:pt x="108" y="24"/>
                    <a:pt x="84" y="0"/>
                    <a:pt x="54" y="0"/>
                  </a:cubicBezTo>
                  <a:cubicBezTo>
                    <a:pt x="24" y="0"/>
                    <a:pt x="0" y="24"/>
                    <a:pt x="0" y="53"/>
                  </a:cubicBezTo>
                  <a:cubicBezTo>
                    <a:pt x="0" y="83"/>
                    <a:pt x="24"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1"/>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364" name="Google Shape;364;p26"/>
            <p:cNvSpPr/>
            <p:nvPr/>
          </p:nvSpPr>
          <p:spPr>
            <a:xfrm>
              <a:off x="1173163" y="4187826"/>
              <a:ext cx="760413" cy="293688"/>
            </a:xfrm>
            <a:custGeom>
              <a:rect b="b" l="l" r="r" t="t"/>
              <a:pathLst>
                <a:path extrusionOk="0" h="155" w="402">
                  <a:moveTo>
                    <a:pt x="382" y="108"/>
                  </a:moveTo>
                  <a:cubicBezTo>
                    <a:pt x="382" y="108"/>
                    <a:pt x="382" y="108"/>
                    <a:pt x="382" y="108"/>
                  </a:cubicBezTo>
                  <a:cubicBezTo>
                    <a:pt x="380" y="48"/>
                    <a:pt x="330" y="0"/>
                    <a:pt x="269" y="0"/>
                  </a:cubicBezTo>
                  <a:cubicBezTo>
                    <a:pt x="244" y="0"/>
                    <a:pt x="220" y="9"/>
                    <a:pt x="201" y="23"/>
                  </a:cubicBezTo>
                  <a:cubicBezTo>
                    <a:pt x="182" y="9"/>
                    <a:pt x="158" y="0"/>
                    <a:pt x="132" y="0"/>
                  </a:cubicBezTo>
                  <a:cubicBezTo>
                    <a:pt x="71" y="0"/>
                    <a:pt x="22" y="48"/>
                    <a:pt x="20" y="108"/>
                  </a:cubicBezTo>
                  <a:cubicBezTo>
                    <a:pt x="9" y="110"/>
                    <a:pt x="0" y="120"/>
                    <a:pt x="0" y="131"/>
                  </a:cubicBezTo>
                  <a:cubicBezTo>
                    <a:pt x="0" y="144"/>
                    <a:pt x="11" y="155"/>
                    <a:pt x="24" y="155"/>
                  </a:cubicBezTo>
                  <a:cubicBezTo>
                    <a:pt x="37" y="155"/>
                    <a:pt x="47" y="144"/>
                    <a:pt x="47" y="131"/>
                  </a:cubicBezTo>
                  <a:cubicBezTo>
                    <a:pt x="47" y="120"/>
                    <a:pt x="39" y="110"/>
                    <a:pt x="27" y="108"/>
                  </a:cubicBezTo>
                  <a:cubicBezTo>
                    <a:pt x="29" y="53"/>
                    <a:pt x="76" y="8"/>
                    <a:pt x="132" y="8"/>
                  </a:cubicBezTo>
                  <a:cubicBezTo>
                    <a:pt x="156" y="8"/>
                    <a:pt x="177" y="15"/>
                    <a:pt x="195" y="28"/>
                  </a:cubicBezTo>
                  <a:cubicBezTo>
                    <a:pt x="172" y="48"/>
                    <a:pt x="158" y="76"/>
                    <a:pt x="157" y="108"/>
                  </a:cubicBezTo>
                  <a:cubicBezTo>
                    <a:pt x="145" y="110"/>
                    <a:pt x="137" y="120"/>
                    <a:pt x="137" y="131"/>
                  </a:cubicBezTo>
                  <a:cubicBezTo>
                    <a:pt x="137" y="144"/>
                    <a:pt x="147" y="155"/>
                    <a:pt x="160" y="155"/>
                  </a:cubicBezTo>
                  <a:cubicBezTo>
                    <a:pt x="173" y="155"/>
                    <a:pt x="184" y="144"/>
                    <a:pt x="184" y="131"/>
                  </a:cubicBezTo>
                  <a:cubicBezTo>
                    <a:pt x="184" y="120"/>
                    <a:pt x="175" y="110"/>
                    <a:pt x="164" y="108"/>
                  </a:cubicBezTo>
                  <a:cubicBezTo>
                    <a:pt x="164" y="108"/>
                    <a:pt x="164" y="108"/>
                    <a:pt x="164" y="108"/>
                  </a:cubicBezTo>
                  <a:cubicBezTo>
                    <a:pt x="165" y="78"/>
                    <a:pt x="179" y="51"/>
                    <a:pt x="201" y="33"/>
                  </a:cubicBezTo>
                  <a:cubicBezTo>
                    <a:pt x="222" y="51"/>
                    <a:pt x="236" y="78"/>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ubicBezTo>
                    <a:pt x="244" y="76"/>
                    <a:pt x="229" y="48"/>
                    <a:pt x="207" y="28"/>
                  </a:cubicBezTo>
                  <a:cubicBezTo>
                    <a:pt x="224" y="15"/>
                    <a:pt x="246" y="8"/>
                    <a:pt x="269" y="8"/>
                  </a:cubicBezTo>
                  <a:cubicBezTo>
                    <a:pt x="326" y="8"/>
                    <a:pt x="372" y="53"/>
                    <a:pt x="374" y="108"/>
                  </a:cubicBezTo>
                  <a:cubicBezTo>
                    <a:pt x="363" y="110"/>
                    <a:pt x="355" y="120"/>
                    <a:pt x="355" y="131"/>
                  </a:cubicBezTo>
                  <a:cubicBezTo>
                    <a:pt x="355" y="144"/>
                    <a:pt x="365" y="155"/>
                    <a:pt x="378" y="155"/>
                  </a:cubicBezTo>
                  <a:cubicBezTo>
                    <a:pt x="391" y="155"/>
                    <a:pt x="402" y="144"/>
                    <a:pt x="402" y="131"/>
                  </a:cubicBezTo>
                  <a:cubicBezTo>
                    <a:pt x="402" y="120"/>
                    <a:pt x="393" y="110"/>
                    <a:pt x="382" y="108"/>
                  </a:cubicBezTo>
                  <a:close/>
                  <a:moveTo>
                    <a:pt x="176" y="131"/>
                  </a:moveTo>
                  <a:cubicBezTo>
                    <a:pt x="176" y="140"/>
                    <a:pt x="169" y="147"/>
                    <a:pt x="160" y="147"/>
                  </a:cubicBezTo>
                  <a:cubicBezTo>
                    <a:pt x="151" y="147"/>
                    <a:pt x="144" y="140"/>
                    <a:pt x="144" y="131"/>
                  </a:cubicBezTo>
                  <a:cubicBezTo>
                    <a:pt x="144" y="123"/>
                    <a:pt x="151" y="116"/>
                    <a:pt x="160" y="116"/>
                  </a:cubicBezTo>
                  <a:cubicBezTo>
                    <a:pt x="169" y="116"/>
                    <a:pt x="176" y="123"/>
                    <a:pt x="176" y="131"/>
                  </a:cubicBezTo>
                  <a:close/>
                  <a:moveTo>
                    <a:pt x="378" y="147"/>
                  </a:moveTo>
                  <a:cubicBezTo>
                    <a:pt x="369" y="147"/>
                    <a:pt x="362" y="140"/>
                    <a:pt x="362" y="131"/>
                  </a:cubicBezTo>
                  <a:cubicBezTo>
                    <a:pt x="362" y="123"/>
                    <a:pt x="369" y="116"/>
                    <a:pt x="378" y="116"/>
                  </a:cubicBezTo>
                  <a:cubicBezTo>
                    <a:pt x="387" y="116"/>
                    <a:pt x="394" y="123"/>
                    <a:pt x="394" y="131"/>
                  </a:cubicBezTo>
                  <a:cubicBezTo>
                    <a:pt x="394" y="140"/>
                    <a:pt x="387" y="147"/>
                    <a:pt x="378" y="147"/>
                  </a:cubicBezTo>
                  <a:close/>
                </a:path>
              </a:pathLst>
            </a:custGeom>
            <a:solidFill>
              <a:schemeClr val="accent1"/>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pic>
        <p:nvPicPr>
          <p:cNvPr id="365" name="Google Shape;365;p26"/>
          <p:cNvPicPr preferRelativeResize="0"/>
          <p:nvPr/>
        </p:nvPicPr>
        <p:blipFill rotWithShape="1">
          <a:blip r:embed="rId3">
            <a:alphaModFix/>
          </a:blip>
          <a:srcRect b="31089" l="0" r="0" t="28619"/>
          <a:stretch/>
        </p:blipFill>
        <p:spPr>
          <a:xfrm>
            <a:off x="3850828" y="3015303"/>
            <a:ext cx="1058188" cy="186166"/>
          </a:xfrm>
          <a:prstGeom prst="rect">
            <a:avLst/>
          </a:prstGeom>
          <a:noFill/>
          <a:ln>
            <a:noFill/>
          </a:ln>
        </p:spPr>
      </p:pic>
      <p:sp>
        <p:nvSpPr>
          <p:cNvPr id="366" name="Google Shape;366;p26"/>
          <p:cNvSpPr/>
          <p:nvPr/>
        </p:nvSpPr>
        <p:spPr>
          <a:xfrm>
            <a:off x="4690674" y="2620081"/>
            <a:ext cx="227850" cy="294391"/>
          </a:xfrm>
          <a:custGeom>
            <a:rect b="b" l="l" r="r" t="t"/>
            <a:pathLst>
              <a:path extrusionOk="0" h="429768" w="335073">
                <a:moveTo>
                  <a:pt x="170233" y="4153"/>
                </a:moveTo>
                <a:lnTo>
                  <a:pt x="4153" y="53686"/>
                </a:lnTo>
                <a:lnTo>
                  <a:pt x="4153" y="170962"/>
                </a:lnTo>
                <a:lnTo>
                  <a:pt x="4153" y="179703"/>
                </a:lnTo>
                <a:lnTo>
                  <a:pt x="4882" y="192086"/>
                </a:lnTo>
                <a:lnTo>
                  <a:pt x="7067" y="211025"/>
                </a:lnTo>
                <a:lnTo>
                  <a:pt x="9252" y="223408"/>
                </a:lnTo>
                <a:lnTo>
                  <a:pt x="15080" y="250360"/>
                </a:lnTo>
                <a:lnTo>
                  <a:pt x="18722" y="264200"/>
                </a:lnTo>
                <a:lnTo>
                  <a:pt x="23821" y="278768"/>
                </a:lnTo>
                <a:lnTo>
                  <a:pt x="33290" y="300621"/>
                </a:lnTo>
                <a:lnTo>
                  <a:pt x="44945" y="322473"/>
                </a:lnTo>
                <a:lnTo>
                  <a:pt x="59513" y="343597"/>
                </a:lnTo>
                <a:lnTo>
                  <a:pt x="70440" y="357437"/>
                </a:lnTo>
                <a:lnTo>
                  <a:pt x="76267" y="363993"/>
                </a:lnTo>
                <a:lnTo>
                  <a:pt x="89379" y="377105"/>
                </a:lnTo>
                <a:lnTo>
                  <a:pt x="103947" y="390216"/>
                </a:lnTo>
                <a:lnTo>
                  <a:pt x="111960" y="396772"/>
                </a:lnTo>
                <a:lnTo>
                  <a:pt x="119972" y="402599"/>
                </a:lnTo>
                <a:lnTo>
                  <a:pt x="128713" y="408427"/>
                </a:lnTo>
                <a:lnTo>
                  <a:pt x="146924" y="419353"/>
                </a:lnTo>
                <a:lnTo>
                  <a:pt x="156393" y="424452"/>
                </a:lnTo>
                <a:lnTo>
                  <a:pt x="169505" y="431008"/>
                </a:lnTo>
                <a:lnTo>
                  <a:pt x="182617" y="424452"/>
                </a:lnTo>
                <a:lnTo>
                  <a:pt x="193543" y="419353"/>
                </a:lnTo>
                <a:lnTo>
                  <a:pt x="203012" y="413526"/>
                </a:lnTo>
                <a:lnTo>
                  <a:pt x="220494" y="401871"/>
                </a:lnTo>
                <a:lnTo>
                  <a:pt x="228507" y="396044"/>
                </a:lnTo>
                <a:lnTo>
                  <a:pt x="236520" y="389488"/>
                </a:lnTo>
                <a:lnTo>
                  <a:pt x="251088" y="376376"/>
                </a:lnTo>
                <a:lnTo>
                  <a:pt x="257644" y="369821"/>
                </a:lnTo>
                <a:lnTo>
                  <a:pt x="270027" y="355981"/>
                </a:lnTo>
                <a:lnTo>
                  <a:pt x="280953" y="342141"/>
                </a:lnTo>
                <a:lnTo>
                  <a:pt x="295522" y="320288"/>
                </a:lnTo>
                <a:lnTo>
                  <a:pt x="307176" y="298435"/>
                </a:lnTo>
                <a:lnTo>
                  <a:pt x="313732" y="283867"/>
                </a:lnTo>
                <a:lnTo>
                  <a:pt x="319560" y="269299"/>
                </a:lnTo>
                <a:lnTo>
                  <a:pt x="323930" y="254730"/>
                </a:lnTo>
                <a:lnTo>
                  <a:pt x="329758" y="234334"/>
                </a:lnTo>
                <a:lnTo>
                  <a:pt x="334128" y="208840"/>
                </a:lnTo>
                <a:lnTo>
                  <a:pt x="335585" y="189901"/>
                </a:lnTo>
                <a:lnTo>
                  <a:pt x="336313" y="177518"/>
                </a:lnTo>
                <a:lnTo>
                  <a:pt x="336313" y="51501"/>
                </a:lnTo>
                <a:lnTo>
                  <a:pt x="170233" y="4153"/>
                </a:lnTo>
                <a:close/>
                <a:moveTo>
                  <a:pt x="170233" y="168048"/>
                </a:moveTo>
                <a:cubicBezTo>
                  <a:pt x="170233" y="168048"/>
                  <a:pt x="170962" y="168048"/>
                  <a:pt x="170962" y="168048"/>
                </a:cubicBezTo>
                <a:lnTo>
                  <a:pt x="170233" y="168048"/>
                </a:lnTo>
                <a:lnTo>
                  <a:pt x="170962" y="266385"/>
                </a:lnTo>
                <a:cubicBezTo>
                  <a:pt x="170962" y="266385"/>
                  <a:pt x="170962" y="266385"/>
                  <a:pt x="170233" y="266385"/>
                </a:cubicBezTo>
                <a:cubicBezTo>
                  <a:pt x="143282" y="266385"/>
                  <a:pt x="120701" y="244532"/>
                  <a:pt x="120701" y="216852"/>
                </a:cubicBezTo>
                <a:cubicBezTo>
                  <a:pt x="120701" y="189172"/>
                  <a:pt x="143282" y="168048"/>
                  <a:pt x="170233" y="168048"/>
                </a:cubicBezTo>
                <a:close/>
                <a:moveTo>
                  <a:pt x="154937" y="407698"/>
                </a:moveTo>
                <a:lnTo>
                  <a:pt x="146196" y="402599"/>
                </a:lnTo>
                <a:lnTo>
                  <a:pt x="129442" y="391673"/>
                </a:lnTo>
                <a:lnTo>
                  <a:pt x="122158" y="386574"/>
                </a:lnTo>
                <a:lnTo>
                  <a:pt x="113417" y="380018"/>
                </a:lnTo>
                <a:lnTo>
                  <a:pt x="99577" y="367635"/>
                </a:lnTo>
                <a:lnTo>
                  <a:pt x="93749" y="361079"/>
                </a:lnTo>
                <a:lnTo>
                  <a:pt x="82094" y="348696"/>
                </a:lnTo>
                <a:lnTo>
                  <a:pt x="71168" y="335585"/>
                </a:lnTo>
                <a:lnTo>
                  <a:pt x="57328" y="315189"/>
                </a:lnTo>
                <a:lnTo>
                  <a:pt x="45673" y="294793"/>
                </a:lnTo>
                <a:lnTo>
                  <a:pt x="39846" y="280953"/>
                </a:lnTo>
                <a:lnTo>
                  <a:pt x="34747" y="266385"/>
                </a:lnTo>
                <a:lnTo>
                  <a:pt x="28191" y="245989"/>
                </a:lnTo>
                <a:lnTo>
                  <a:pt x="22364" y="220494"/>
                </a:lnTo>
                <a:lnTo>
                  <a:pt x="18722" y="190629"/>
                </a:lnTo>
                <a:lnTo>
                  <a:pt x="17993" y="178974"/>
                </a:lnTo>
                <a:lnTo>
                  <a:pt x="17993" y="63884"/>
                </a:lnTo>
                <a:lnTo>
                  <a:pt x="163678" y="20907"/>
                </a:lnTo>
                <a:lnTo>
                  <a:pt x="163678" y="154937"/>
                </a:lnTo>
                <a:cubicBezTo>
                  <a:pt x="132356" y="158579"/>
                  <a:pt x="107589" y="185530"/>
                  <a:pt x="107589" y="217581"/>
                </a:cubicBezTo>
                <a:cubicBezTo>
                  <a:pt x="107589" y="249631"/>
                  <a:pt x="132356" y="277311"/>
                  <a:pt x="163678" y="280225"/>
                </a:cubicBezTo>
                <a:lnTo>
                  <a:pt x="163678" y="412069"/>
                </a:lnTo>
                <a:lnTo>
                  <a:pt x="154937" y="407698"/>
                </a:lnTo>
                <a:close/>
                <a:moveTo>
                  <a:pt x="322473" y="170233"/>
                </a:moveTo>
                <a:lnTo>
                  <a:pt x="321745" y="190629"/>
                </a:lnTo>
                <a:lnTo>
                  <a:pt x="318103" y="220494"/>
                </a:lnTo>
                <a:lnTo>
                  <a:pt x="312275" y="245989"/>
                </a:lnTo>
                <a:lnTo>
                  <a:pt x="307905" y="259829"/>
                </a:lnTo>
                <a:lnTo>
                  <a:pt x="302806" y="273669"/>
                </a:lnTo>
                <a:lnTo>
                  <a:pt x="294065" y="294065"/>
                </a:lnTo>
                <a:lnTo>
                  <a:pt x="282410" y="315189"/>
                </a:lnTo>
                <a:lnTo>
                  <a:pt x="268570" y="335585"/>
                </a:lnTo>
                <a:lnTo>
                  <a:pt x="259101" y="347968"/>
                </a:lnTo>
                <a:lnTo>
                  <a:pt x="253273" y="354524"/>
                </a:lnTo>
                <a:lnTo>
                  <a:pt x="240890" y="366907"/>
                </a:lnTo>
                <a:lnTo>
                  <a:pt x="227050" y="379290"/>
                </a:lnTo>
                <a:lnTo>
                  <a:pt x="219038" y="385117"/>
                </a:lnTo>
                <a:lnTo>
                  <a:pt x="211753" y="390216"/>
                </a:lnTo>
                <a:lnTo>
                  <a:pt x="203741" y="396044"/>
                </a:lnTo>
                <a:lnTo>
                  <a:pt x="186259" y="407698"/>
                </a:lnTo>
                <a:lnTo>
                  <a:pt x="177518" y="412069"/>
                </a:lnTo>
                <a:lnTo>
                  <a:pt x="177518" y="280225"/>
                </a:lnTo>
                <a:cubicBezTo>
                  <a:pt x="208840" y="276583"/>
                  <a:pt x="233606" y="249631"/>
                  <a:pt x="233606" y="217581"/>
                </a:cubicBezTo>
                <a:cubicBezTo>
                  <a:pt x="233606" y="185530"/>
                  <a:pt x="208840" y="158579"/>
                  <a:pt x="177518" y="154937"/>
                </a:cubicBezTo>
                <a:lnTo>
                  <a:pt x="177518" y="20907"/>
                </a:lnTo>
                <a:lnTo>
                  <a:pt x="322473" y="63884"/>
                </a:lnTo>
                <a:lnTo>
                  <a:pt x="322473" y="170233"/>
                </a:lnTo>
                <a:close/>
              </a:path>
            </a:pathLst>
          </a:custGeom>
          <a:solidFill>
            <a:schemeClr val="dk1"/>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pic>
        <p:nvPicPr>
          <p:cNvPr id="367" name="Google Shape;367;p26"/>
          <p:cNvPicPr preferRelativeResize="0"/>
          <p:nvPr/>
        </p:nvPicPr>
        <p:blipFill rotWithShape="1">
          <a:blip r:embed="rId4">
            <a:alphaModFix/>
          </a:blip>
          <a:srcRect b="0" l="0" r="0" t="0"/>
          <a:stretch/>
        </p:blipFill>
        <p:spPr>
          <a:xfrm>
            <a:off x="3775553" y="2619174"/>
            <a:ext cx="293637" cy="295936"/>
          </a:xfrm>
          <a:prstGeom prst="rect">
            <a:avLst/>
          </a:prstGeom>
          <a:noFill/>
          <a:ln>
            <a:noFill/>
          </a:ln>
        </p:spPr>
      </p:pic>
      <p:cxnSp>
        <p:nvCxnSpPr>
          <p:cNvPr id="368" name="Google Shape;368;p26"/>
          <p:cNvCxnSpPr/>
          <p:nvPr/>
        </p:nvCxnSpPr>
        <p:spPr>
          <a:xfrm>
            <a:off x="3925870" y="2328583"/>
            <a:ext cx="149400" cy="149400"/>
          </a:xfrm>
          <a:prstGeom prst="straightConnector1">
            <a:avLst/>
          </a:prstGeom>
          <a:solidFill>
            <a:schemeClr val="lt2"/>
          </a:solidFill>
          <a:ln cap="flat" cmpd="sng" w="9525">
            <a:solidFill>
              <a:schemeClr val="dk2"/>
            </a:solidFill>
            <a:prstDash val="solid"/>
            <a:round/>
            <a:headEnd len="sm" w="sm" type="none"/>
            <a:tailEnd len="med" w="med" type="triangle"/>
          </a:ln>
        </p:spPr>
      </p:cxnSp>
      <p:cxnSp>
        <p:nvCxnSpPr>
          <p:cNvPr id="369" name="Google Shape;369;p26"/>
          <p:cNvCxnSpPr/>
          <p:nvPr/>
        </p:nvCxnSpPr>
        <p:spPr>
          <a:xfrm>
            <a:off x="4322919" y="2208601"/>
            <a:ext cx="0" cy="197700"/>
          </a:xfrm>
          <a:prstGeom prst="straightConnector1">
            <a:avLst/>
          </a:prstGeom>
          <a:solidFill>
            <a:schemeClr val="lt2"/>
          </a:solidFill>
          <a:ln cap="flat" cmpd="sng" w="9525">
            <a:solidFill>
              <a:schemeClr val="dk2"/>
            </a:solidFill>
            <a:prstDash val="solid"/>
            <a:round/>
            <a:headEnd len="sm" w="sm" type="none"/>
            <a:tailEnd len="med" w="med" type="triangle"/>
          </a:ln>
        </p:spPr>
      </p:cxnSp>
      <p:cxnSp>
        <p:nvCxnSpPr>
          <p:cNvPr id="370" name="Google Shape;370;p26"/>
          <p:cNvCxnSpPr/>
          <p:nvPr/>
        </p:nvCxnSpPr>
        <p:spPr>
          <a:xfrm flipH="1">
            <a:off x="4576691" y="2258644"/>
            <a:ext cx="123900" cy="156300"/>
          </a:xfrm>
          <a:prstGeom prst="straightConnector1">
            <a:avLst/>
          </a:prstGeom>
          <a:solidFill>
            <a:schemeClr val="lt2"/>
          </a:solidFill>
          <a:ln cap="flat" cmpd="sng" w="9525">
            <a:solidFill>
              <a:schemeClr val="dk2"/>
            </a:solidFill>
            <a:prstDash val="solid"/>
            <a:round/>
            <a:headEnd len="sm" w="sm" type="none"/>
            <a:tailEnd len="med" w="med" type="triangle"/>
          </a:ln>
        </p:spPr>
      </p:cxnSp>
      <p:cxnSp>
        <p:nvCxnSpPr>
          <p:cNvPr id="371" name="Google Shape;371;p26"/>
          <p:cNvCxnSpPr/>
          <p:nvPr/>
        </p:nvCxnSpPr>
        <p:spPr>
          <a:xfrm rot="10800000">
            <a:off x="3966995" y="2270213"/>
            <a:ext cx="158400" cy="163200"/>
          </a:xfrm>
          <a:prstGeom prst="straightConnector1">
            <a:avLst/>
          </a:prstGeom>
          <a:solidFill>
            <a:schemeClr val="lt2"/>
          </a:solidFill>
          <a:ln cap="flat" cmpd="sng" w="9525">
            <a:solidFill>
              <a:schemeClr val="dk2"/>
            </a:solidFill>
            <a:prstDash val="dash"/>
            <a:round/>
            <a:headEnd len="sm" w="sm" type="none"/>
            <a:tailEnd len="med" w="med" type="triangle"/>
          </a:ln>
        </p:spPr>
      </p:cxnSp>
      <p:cxnSp>
        <p:nvCxnSpPr>
          <p:cNvPr id="372" name="Google Shape;372;p26"/>
          <p:cNvCxnSpPr/>
          <p:nvPr/>
        </p:nvCxnSpPr>
        <p:spPr>
          <a:xfrm rot="10800000">
            <a:off x="4404408" y="2208586"/>
            <a:ext cx="0" cy="197400"/>
          </a:xfrm>
          <a:prstGeom prst="straightConnector1">
            <a:avLst/>
          </a:prstGeom>
          <a:solidFill>
            <a:schemeClr val="lt2"/>
          </a:solidFill>
          <a:ln cap="flat" cmpd="sng" w="9525">
            <a:solidFill>
              <a:srgbClr val="FF0000"/>
            </a:solidFill>
            <a:prstDash val="dash"/>
            <a:round/>
            <a:headEnd len="sm" w="sm" type="none"/>
            <a:tailEnd len="med" w="med" type="triangle"/>
          </a:ln>
        </p:spPr>
      </p:cxnSp>
      <p:cxnSp>
        <p:nvCxnSpPr>
          <p:cNvPr id="373" name="Google Shape;373;p26"/>
          <p:cNvCxnSpPr/>
          <p:nvPr/>
        </p:nvCxnSpPr>
        <p:spPr>
          <a:xfrm flipH="1" rot="10800000">
            <a:off x="4637167" y="2294540"/>
            <a:ext cx="127200" cy="150300"/>
          </a:xfrm>
          <a:prstGeom prst="straightConnector1">
            <a:avLst/>
          </a:prstGeom>
          <a:solidFill>
            <a:schemeClr val="lt2"/>
          </a:solidFill>
          <a:ln cap="flat" cmpd="sng" w="9525">
            <a:solidFill>
              <a:srgbClr val="FF0000"/>
            </a:solidFill>
            <a:prstDash val="dash"/>
            <a:round/>
            <a:headEnd len="sm" w="sm" type="none"/>
            <a:tailEnd len="med" w="med" type="triangle"/>
          </a:ln>
        </p:spPr>
      </p:cxnSp>
      <p:pic>
        <p:nvPicPr>
          <p:cNvPr descr="A close up of a logo &#10; &#10;Description automatically generated" id="374" name="Google Shape;374;p26"/>
          <p:cNvPicPr preferRelativeResize="0"/>
          <p:nvPr/>
        </p:nvPicPr>
        <p:blipFill rotWithShape="1">
          <a:blip r:embed="rId5">
            <a:alphaModFix/>
          </a:blip>
          <a:srcRect b="0" l="0" r="0" t="0"/>
          <a:stretch/>
        </p:blipFill>
        <p:spPr>
          <a:xfrm>
            <a:off x="4193062" y="2791969"/>
            <a:ext cx="373729" cy="42433"/>
          </a:xfrm>
          <a:prstGeom prst="rect">
            <a:avLst/>
          </a:prstGeom>
          <a:noFill/>
          <a:ln>
            <a:noFill/>
          </a:ln>
        </p:spPr>
      </p:pic>
      <p:pic>
        <p:nvPicPr>
          <p:cNvPr descr="A close up of a logo &#10; &#10;Description automatically generated" id="375" name="Google Shape;375;p26"/>
          <p:cNvPicPr preferRelativeResize="0"/>
          <p:nvPr/>
        </p:nvPicPr>
        <p:blipFill rotWithShape="1">
          <a:blip r:embed="rId6">
            <a:alphaModFix/>
          </a:blip>
          <a:srcRect b="0" l="0" r="0" t="0"/>
          <a:stretch/>
        </p:blipFill>
        <p:spPr>
          <a:xfrm>
            <a:off x="4193062" y="2817268"/>
            <a:ext cx="373729" cy="42433"/>
          </a:xfrm>
          <a:prstGeom prst="rect">
            <a:avLst/>
          </a:prstGeom>
          <a:noFill/>
          <a:ln>
            <a:noFill/>
          </a:ln>
        </p:spPr>
      </p:pic>
      <p:grpSp>
        <p:nvGrpSpPr>
          <p:cNvPr id="376" name="Google Shape;376;p26"/>
          <p:cNvGrpSpPr/>
          <p:nvPr/>
        </p:nvGrpSpPr>
        <p:grpSpPr>
          <a:xfrm>
            <a:off x="4235305" y="2510939"/>
            <a:ext cx="289841" cy="257133"/>
            <a:chOff x="5033407" y="6046040"/>
            <a:chExt cx="943800" cy="737193"/>
          </a:xfrm>
        </p:grpSpPr>
        <p:sp>
          <p:nvSpPr>
            <p:cNvPr id="377" name="Google Shape;377;p26"/>
            <p:cNvSpPr/>
            <p:nvPr/>
          </p:nvSpPr>
          <p:spPr>
            <a:xfrm>
              <a:off x="5033407" y="6572633"/>
              <a:ext cx="943800" cy="210600"/>
            </a:xfrm>
            <a:prstGeom prst="can">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378" name="Google Shape;378;p26"/>
            <p:cNvSpPr/>
            <p:nvPr/>
          </p:nvSpPr>
          <p:spPr>
            <a:xfrm>
              <a:off x="5033407" y="6397102"/>
              <a:ext cx="943800" cy="210600"/>
            </a:xfrm>
            <a:prstGeom prst="can">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379" name="Google Shape;379;p26"/>
            <p:cNvSpPr/>
            <p:nvPr/>
          </p:nvSpPr>
          <p:spPr>
            <a:xfrm>
              <a:off x="5033407" y="6221571"/>
              <a:ext cx="943800" cy="210600"/>
            </a:xfrm>
            <a:prstGeom prst="can">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sp>
          <p:nvSpPr>
            <p:cNvPr id="380" name="Google Shape;380;p26"/>
            <p:cNvSpPr/>
            <p:nvPr/>
          </p:nvSpPr>
          <p:spPr>
            <a:xfrm>
              <a:off x="5033407" y="6046040"/>
              <a:ext cx="943800" cy="210600"/>
            </a:xfrm>
            <a:prstGeom prst="can">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for US/EU customer in Notebook</a:t>
            </a:r>
            <a:endParaRPr/>
          </a:p>
        </p:txBody>
      </p:sp>
      <p:pic>
        <p:nvPicPr>
          <p:cNvPr id="386" name="Google Shape;386;p27"/>
          <p:cNvPicPr preferRelativeResize="0"/>
          <p:nvPr/>
        </p:nvPicPr>
        <p:blipFill>
          <a:blip r:embed="rId3">
            <a:alphaModFix/>
          </a:blip>
          <a:stretch>
            <a:fillRect/>
          </a:stretch>
        </p:blipFill>
        <p:spPr>
          <a:xfrm>
            <a:off x="522809" y="712925"/>
            <a:ext cx="8240190" cy="4175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311700" y="235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 employee Audit </a:t>
            </a:r>
            <a:endParaRPr/>
          </a:p>
        </p:txBody>
      </p:sp>
      <p:pic>
        <p:nvPicPr>
          <p:cNvPr id="392" name="Google Shape;392;p28"/>
          <p:cNvPicPr preferRelativeResize="0"/>
          <p:nvPr/>
        </p:nvPicPr>
        <p:blipFill>
          <a:blip r:embed="rId3">
            <a:alphaModFix/>
          </a:blip>
          <a:stretch>
            <a:fillRect/>
          </a:stretch>
        </p:blipFill>
        <p:spPr>
          <a:xfrm>
            <a:off x="489200" y="993177"/>
            <a:ext cx="8520601" cy="1741933"/>
          </a:xfrm>
          <a:prstGeom prst="rect">
            <a:avLst/>
          </a:prstGeom>
          <a:noFill/>
          <a:ln>
            <a:noFill/>
          </a:ln>
        </p:spPr>
      </p:pic>
      <p:pic>
        <p:nvPicPr>
          <p:cNvPr id="393" name="Google Shape;393;p28"/>
          <p:cNvPicPr preferRelativeResize="0"/>
          <p:nvPr/>
        </p:nvPicPr>
        <p:blipFill>
          <a:blip r:embed="rId4">
            <a:alphaModFix/>
          </a:blip>
          <a:stretch>
            <a:fillRect/>
          </a:stretch>
        </p:blipFill>
        <p:spPr>
          <a:xfrm>
            <a:off x="641475" y="2649275"/>
            <a:ext cx="8444526" cy="84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EMR with Ranger</a:t>
            </a:r>
            <a:endParaRPr/>
          </a:p>
        </p:txBody>
      </p:sp>
      <p:pic>
        <p:nvPicPr>
          <p:cNvPr id="399" name="Google Shape;399;p29"/>
          <p:cNvPicPr preferRelativeResize="0"/>
          <p:nvPr/>
        </p:nvPicPr>
        <p:blipFill>
          <a:blip r:embed="rId3">
            <a:alphaModFix/>
          </a:blip>
          <a:stretch>
            <a:fillRect/>
          </a:stretch>
        </p:blipFill>
        <p:spPr>
          <a:xfrm>
            <a:off x="2153700" y="2736225"/>
            <a:ext cx="5254050" cy="1873875"/>
          </a:xfrm>
          <a:prstGeom prst="rect">
            <a:avLst/>
          </a:prstGeom>
          <a:noFill/>
          <a:ln>
            <a:noFill/>
          </a:ln>
        </p:spPr>
      </p:pic>
      <p:sp>
        <p:nvSpPr>
          <p:cNvPr id="400" name="Google Shape;400;p29"/>
          <p:cNvSpPr/>
          <p:nvPr/>
        </p:nvSpPr>
        <p:spPr>
          <a:xfrm>
            <a:off x="2571750" y="2236300"/>
            <a:ext cx="948900" cy="450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3065900" y="2391400"/>
            <a:ext cx="321475" cy="279525"/>
          </a:xfrm>
          <a:prstGeom prst="flowChartMagneticDisk">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3630150" y="1259275"/>
            <a:ext cx="848700" cy="670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Simple AD</a:t>
            </a:r>
            <a:endParaRPr sz="1100"/>
          </a:p>
        </p:txBody>
      </p:sp>
      <p:pic>
        <p:nvPicPr>
          <p:cNvPr id="403" name="Google Shape;403;p29"/>
          <p:cNvPicPr preferRelativeResize="0"/>
          <p:nvPr/>
        </p:nvPicPr>
        <p:blipFill>
          <a:blip r:embed="rId4">
            <a:alphaModFix/>
          </a:blip>
          <a:stretch>
            <a:fillRect/>
          </a:stretch>
        </p:blipFill>
        <p:spPr>
          <a:xfrm>
            <a:off x="4801750" y="1777050"/>
            <a:ext cx="498270" cy="959175"/>
          </a:xfrm>
          <a:prstGeom prst="rect">
            <a:avLst/>
          </a:prstGeom>
          <a:noFill/>
          <a:ln>
            <a:noFill/>
          </a:ln>
        </p:spPr>
      </p:pic>
      <p:cxnSp>
        <p:nvCxnSpPr>
          <p:cNvPr id="404" name="Google Shape;404;p29"/>
          <p:cNvCxnSpPr/>
          <p:nvPr/>
        </p:nvCxnSpPr>
        <p:spPr>
          <a:xfrm rot="10800000">
            <a:off x="4467788" y="1774948"/>
            <a:ext cx="575400" cy="2100"/>
          </a:xfrm>
          <a:prstGeom prst="straightConnector1">
            <a:avLst/>
          </a:prstGeom>
          <a:noFill/>
          <a:ln cap="flat" cmpd="sng" w="9525">
            <a:solidFill>
              <a:srgbClr val="000000"/>
            </a:solidFill>
            <a:prstDash val="solid"/>
            <a:round/>
            <a:headEnd len="med" w="med" type="none"/>
            <a:tailEnd len="med" w="med" type="triangle"/>
          </a:ln>
        </p:spPr>
      </p:cxnSp>
      <p:pic>
        <p:nvPicPr>
          <p:cNvPr id="405" name="Google Shape;405;p29"/>
          <p:cNvPicPr preferRelativeResize="0"/>
          <p:nvPr/>
        </p:nvPicPr>
        <p:blipFill>
          <a:blip r:embed="rId5">
            <a:alphaModFix/>
          </a:blip>
          <a:stretch>
            <a:fillRect/>
          </a:stretch>
        </p:blipFill>
        <p:spPr>
          <a:xfrm>
            <a:off x="2821775" y="1698750"/>
            <a:ext cx="364173" cy="488525"/>
          </a:xfrm>
          <a:prstGeom prst="rect">
            <a:avLst/>
          </a:prstGeom>
          <a:noFill/>
          <a:ln>
            <a:noFill/>
          </a:ln>
        </p:spPr>
      </p:pic>
      <p:cxnSp>
        <p:nvCxnSpPr>
          <p:cNvPr id="406" name="Google Shape;406;p29"/>
          <p:cNvCxnSpPr/>
          <p:nvPr/>
        </p:nvCxnSpPr>
        <p:spPr>
          <a:xfrm flipH="1" rot="10800000">
            <a:off x="3019988" y="1698748"/>
            <a:ext cx="575400" cy="21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0"/>
          <p:cNvSpPr txBox="1"/>
          <p:nvPr>
            <p:ph type="title"/>
          </p:nvPr>
        </p:nvSpPr>
        <p:spPr>
          <a:xfrm>
            <a:off x="311700" y="292625"/>
            <a:ext cx="85206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lt1"/>
              </a:buClr>
              <a:buSzPts val="2200"/>
              <a:buFont typeface="Lato"/>
              <a:buNone/>
            </a:pPr>
            <a:r>
              <a:rPr lang="en"/>
              <a:t>EMR Ranger Demo </a:t>
            </a:r>
            <a:endParaRPr/>
          </a:p>
        </p:txBody>
      </p:sp>
      <p:graphicFrame>
        <p:nvGraphicFramePr>
          <p:cNvPr id="413" name="Google Shape;413;p30"/>
          <p:cNvGraphicFramePr/>
          <p:nvPr/>
        </p:nvGraphicFramePr>
        <p:xfrm>
          <a:off x="664375" y="900161"/>
          <a:ext cx="3000000" cy="3000000"/>
        </p:xfrm>
        <a:graphic>
          <a:graphicData uri="http://schemas.openxmlformats.org/drawingml/2006/table">
            <a:tbl>
              <a:tblPr bandRow="1" firstRow="1">
                <a:noFill/>
                <a:tableStyleId>{73C26F16-15B1-48C1-8DAF-E8CD914D07FE}</a:tableStyleId>
              </a:tblPr>
              <a:tblGrid>
                <a:gridCol w="1261275"/>
                <a:gridCol w="1201800"/>
                <a:gridCol w="5614650"/>
              </a:tblGrid>
              <a:tr h="216500">
                <a:tc grid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User                           Group</a:t>
                      </a:r>
                      <a:endParaRPr sz="14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hMerge="1"/>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FFFFFF"/>
                          </a:solidFill>
                        </a:rPr>
                        <a:t>Access Privileges</a:t>
                      </a:r>
                      <a:endParaRPr sz="1300" u="none" cap="none" strike="noStrike">
                        <a:solidFill>
                          <a:srgbClr val="FFFFFF"/>
                        </a:solidFill>
                      </a:endParaRPr>
                    </a:p>
                  </a:txBody>
                  <a:tcPr marT="45725" marB="45725" marR="91450" marL="914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237725">
                <a:tc>
                  <a:txBody>
                    <a:bodyPr/>
                    <a:lstStyle/>
                    <a:p>
                      <a:pPr indent="0" lvl="0" marL="0" marR="0" rtl="0" algn="l">
                        <a:lnSpc>
                          <a:spcPct val="100000"/>
                        </a:lnSpc>
                        <a:spcBef>
                          <a:spcPts val="0"/>
                        </a:spcBef>
                        <a:spcAft>
                          <a:spcPts val="0"/>
                        </a:spcAft>
                        <a:buClr>
                          <a:srgbClr val="000000"/>
                        </a:buClr>
                        <a:buSzPts val="1100"/>
                        <a:buFont typeface="Arial"/>
                        <a:buNone/>
                      </a:pPr>
                      <a:r>
                        <a:rPr lang="en" sz="1200">
                          <a:solidFill>
                            <a:srgbClr val="000000"/>
                          </a:solidFill>
                        </a:rPr>
                        <a:t>A</a:t>
                      </a:r>
                      <a:r>
                        <a:rPr lang="en" sz="1200" u="none" cap="none" strike="noStrike">
                          <a:solidFill>
                            <a:srgbClr val="000000"/>
                          </a:solidFill>
                        </a:rPr>
                        <a:t>nalyst1</a:t>
                      </a:r>
                      <a:endParaRPr sz="15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rPr>
                        <a:t>analyst</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a:solidFill>
                            <a:srgbClr val="000000"/>
                          </a:solidFill>
                        </a:rPr>
                        <a:t>Select Privilege on  table </a:t>
                      </a:r>
                      <a:r>
                        <a:rPr lang="en" sz="1050">
                          <a:solidFill>
                            <a:srgbClr val="333333"/>
                          </a:solidFill>
                          <a:latin typeface="Courier New"/>
                          <a:ea typeface="Courier New"/>
                          <a:cs typeface="Courier New"/>
                          <a:sym typeface="Courier New"/>
                        </a:rPr>
                        <a:t>tblanalyst1 </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37725">
                <a:tc>
                  <a:txBody>
                    <a:bodyPr/>
                    <a:lstStyle/>
                    <a:p>
                      <a:pPr indent="0" lvl="0" marL="0" marR="0" rtl="0" algn="l">
                        <a:lnSpc>
                          <a:spcPct val="100000"/>
                        </a:lnSpc>
                        <a:spcBef>
                          <a:spcPts val="0"/>
                        </a:spcBef>
                        <a:spcAft>
                          <a:spcPts val="0"/>
                        </a:spcAft>
                        <a:buClr>
                          <a:srgbClr val="000000"/>
                        </a:buClr>
                        <a:buSzPts val="1100"/>
                        <a:buFont typeface="Arial"/>
                        <a:buNone/>
                      </a:pPr>
                      <a:r>
                        <a:rPr lang="en" sz="1200">
                          <a:solidFill>
                            <a:srgbClr val="000000"/>
                          </a:solidFill>
                        </a:rPr>
                        <a:t>Analyst2</a:t>
                      </a:r>
                      <a:endParaRPr sz="1200" u="none" cap="none" strike="noStrike">
                        <a:solidFill>
                          <a:srgbClr val="000000"/>
                        </a:solidFill>
                      </a:endParaRPr>
                    </a:p>
                  </a:txBody>
                  <a:tcPr marT="45725" marB="45725" marR="91450" marL="91450" anchor="ctr">
                    <a:lnL cap="flat" cmpd="sng" w="1270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rPr>
                        <a:t>admin</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127000" lvl="0" marL="177800" marR="0" rtl="0" algn="l">
                        <a:lnSpc>
                          <a:spcPct val="100000"/>
                        </a:lnSpc>
                        <a:spcBef>
                          <a:spcPts val="0"/>
                        </a:spcBef>
                        <a:spcAft>
                          <a:spcPts val="0"/>
                        </a:spcAft>
                        <a:buClr>
                          <a:srgbClr val="000000"/>
                        </a:buClr>
                        <a:buSzPts val="1100"/>
                        <a:buFont typeface="Arial"/>
                        <a:buNone/>
                      </a:pPr>
                      <a:r>
                        <a:rPr lang="en" sz="1100">
                          <a:solidFill>
                            <a:srgbClr val="000000"/>
                          </a:solidFill>
                        </a:rPr>
                        <a:t>Superuser ( ALL )  </a:t>
                      </a:r>
                      <a:r>
                        <a:rPr lang="en" sz="1050">
                          <a:solidFill>
                            <a:srgbClr val="333333"/>
                          </a:solidFill>
                          <a:latin typeface="Courier New"/>
                          <a:ea typeface="Courier New"/>
                          <a:cs typeface="Courier New"/>
                          <a:sym typeface="Courier New"/>
                        </a:rPr>
                        <a:t>on table </a:t>
                      </a:r>
                      <a:r>
                        <a:rPr lang="en" sz="1050">
                          <a:solidFill>
                            <a:srgbClr val="333333"/>
                          </a:solidFill>
                          <a:latin typeface="Courier New"/>
                          <a:ea typeface="Courier New"/>
                          <a:cs typeface="Courier New"/>
                          <a:sym typeface="Courier New"/>
                        </a:rPr>
                        <a:t>tblanalyst1 tblanalyst1</a:t>
                      </a:r>
                      <a:endParaRPr sz="1100" u="none" cap="none" strike="noStrike">
                        <a:solidFill>
                          <a:srgbClr val="000000"/>
                        </a:solidFill>
                      </a:endParaRPr>
                    </a:p>
                  </a:txBody>
                  <a:tcPr marT="45725" marB="45725" marR="91450" marL="91450" anchor="ctr">
                    <a:lnL cap="flat" cmpd="sng" w="9525">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pic>
        <p:nvPicPr>
          <p:cNvPr id="414" name="Google Shape;414;p30"/>
          <p:cNvPicPr preferRelativeResize="0"/>
          <p:nvPr/>
        </p:nvPicPr>
        <p:blipFill>
          <a:blip r:embed="rId3">
            <a:alphaModFix/>
          </a:blip>
          <a:stretch>
            <a:fillRect/>
          </a:stretch>
        </p:blipFill>
        <p:spPr>
          <a:xfrm>
            <a:off x="387900" y="1911550"/>
            <a:ext cx="7774780" cy="1581300"/>
          </a:xfrm>
          <a:prstGeom prst="rect">
            <a:avLst/>
          </a:prstGeom>
          <a:noFill/>
          <a:ln>
            <a:noFill/>
          </a:ln>
        </p:spPr>
      </p:pic>
      <p:pic>
        <p:nvPicPr>
          <p:cNvPr id="415" name="Google Shape;415;p30"/>
          <p:cNvPicPr preferRelativeResize="0"/>
          <p:nvPr/>
        </p:nvPicPr>
        <p:blipFill>
          <a:blip r:embed="rId4">
            <a:alphaModFix/>
          </a:blip>
          <a:stretch>
            <a:fillRect/>
          </a:stretch>
        </p:blipFill>
        <p:spPr>
          <a:xfrm>
            <a:off x="206100" y="3619850"/>
            <a:ext cx="4643241" cy="845850"/>
          </a:xfrm>
          <a:prstGeom prst="rect">
            <a:avLst/>
          </a:prstGeom>
          <a:noFill/>
          <a:ln>
            <a:noFill/>
          </a:ln>
        </p:spPr>
      </p:pic>
      <p:pic>
        <p:nvPicPr>
          <p:cNvPr descr="o_EMRRanger_8" id="416" name="Google Shape;416;p30"/>
          <p:cNvPicPr preferRelativeResize="0"/>
          <p:nvPr/>
        </p:nvPicPr>
        <p:blipFill>
          <a:blip r:embed="rId5">
            <a:alphaModFix/>
          </a:blip>
          <a:stretch>
            <a:fillRect/>
          </a:stretch>
        </p:blipFill>
        <p:spPr>
          <a:xfrm>
            <a:off x="4892175" y="3416650"/>
            <a:ext cx="3466024" cy="1509375"/>
          </a:xfrm>
          <a:prstGeom prst="rect">
            <a:avLst/>
          </a:prstGeom>
          <a:noFill/>
          <a:ln>
            <a:noFill/>
          </a:ln>
        </p:spPr>
      </p:pic>
      <p:sp>
        <p:nvSpPr>
          <p:cNvPr id="417" name="Google Shape;417;p30"/>
          <p:cNvSpPr txBox="1"/>
          <p:nvPr/>
        </p:nvSpPr>
        <p:spPr>
          <a:xfrm>
            <a:off x="95100" y="11204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
        <p:nvSpPr>
          <p:cNvPr id="418" name="Google Shape;418;p30"/>
          <p:cNvSpPr txBox="1"/>
          <p:nvPr/>
        </p:nvSpPr>
        <p:spPr>
          <a:xfrm>
            <a:off x="95100" y="22634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p:txBody>
      </p:sp>
      <p:sp>
        <p:nvSpPr>
          <p:cNvPr id="419" name="Google Shape;419;p30"/>
          <p:cNvSpPr txBox="1"/>
          <p:nvPr/>
        </p:nvSpPr>
        <p:spPr>
          <a:xfrm>
            <a:off x="95100" y="31778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sp>
        <p:nvSpPr>
          <p:cNvPr id="420" name="Google Shape;420;p30"/>
          <p:cNvSpPr txBox="1"/>
          <p:nvPr/>
        </p:nvSpPr>
        <p:spPr>
          <a:xfrm>
            <a:off x="4286100" y="34064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1"/>
          <p:cNvSpPr txBox="1"/>
          <p:nvPr/>
        </p:nvSpPr>
        <p:spPr>
          <a:xfrm>
            <a:off x="236950" y="244400"/>
            <a:ext cx="7776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Proxima Nova"/>
                <a:ea typeface="Proxima Nova"/>
                <a:cs typeface="Proxima Nova"/>
                <a:sym typeface="Proxima Nova"/>
              </a:rPr>
              <a:t>Ranger Audits </a:t>
            </a:r>
            <a:endParaRPr sz="2100">
              <a:latin typeface="Proxima Nova"/>
              <a:ea typeface="Proxima Nova"/>
              <a:cs typeface="Proxima Nova"/>
              <a:sym typeface="Proxima Nova"/>
            </a:endParaRPr>
          </a:p>
        </p:txBody>
      </p:sp>
      <p:pic>
        <p:nvPicPr>
          <p:cNvPr id="426" name="Google Shape;426;p31"/>
          <p:cNvPicPr preferRelativeResize="0"/>
          <p:nvPr/>
        </p:nvPicPr>
        <p:blipFill>
          <a:blip r:embed="rId3">
            <a:alphaModFix/>
          </a:blip>
          <a:stretch>
            <a:fillRect/>
          </a:stretch>
        </p:blipFill>
        <p:spPr>
          <a:xfrm>
            <a:off x="152400" y="2309600"/>
            <a:ext cx="8915400" cy="606000"/>
          </a:xfrm>
          <a:prstGeom prst="rect">
            <a:avLst/>
          </a:prstGeom>
          <a:noFill/>
          <a:ln>
            <a:noFill/>
          </a:ln>
        </p:spPr>
      </p:pic>
      <p:pic>
        <p:nvPicPr>
          <p:cNvPr id="427" name="Google Shape;427;p31"/>
          <p:cNvPicPr preferRelativeResize="0"/>
          <p:nvPr/>
        </p:nvPicPr>
        <p:blipFill>
          <a:blip r:embed="rId4">
            <a:alphaModFix/>
          </a:blip>
          <a:stretch>
            <a:fillRect/>
          </a:stretch>
        </p:blipFill>
        <p:spPr>
          <a:xfrm>
            <a:off x="152400" y="1002800"/>
            <a:ext cx="8839199" cy="14033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a:noFill/>
          <a:ln>
            <a:noFill/>
          </a:ln>
        </p:spPr>
        <p:txBody>
          <a:bodyPr anchorCtr="0" anchor="b" bIns="51450" lIns="51450" spcFirstLastPara="1" rIns="51450" wrap="square" tIns="51450">
            <a:noAutofit/>
          </a:bodyPr>
          <a:lstStyle/>
          <a:p>
            <a:pPr indent="0" lvl="0" marL="0" rtl="0" algn="l">
              <a:lnSpc>
                <a:spcPct val="80000"/>
              </a:lnSpc>
              <a:spcBef>
                <a:spcPts val="0"/>
              </a:spcBef>
              <a:spcAft>
                <a:spcPts val="0"/>
              </a:spcAft>
              <a:buSzPts val="1800"/>
              <a:buNone/>
            </a:pPr>
            <a:r>
              <a:rPr lang="en"/>
              <a:t>Agenda</a:t>
            </a:r>
            <a:endParaRPr/>
          </a:p>
        </p:txBody>
      </p:sp>
      <p:sp>
        <p:nvSpPr>
          <p:cNvPr id="68" name="Google Shape;68;p14"/>
          <p:cNvSpPr txBox="1"/>
          <p:nvPr>
            <p:ph idx="4294967295" type="body"/>
          </p:nvPr>
        </p:nvSpPr>
        <p:spPr>
          <a:xfrm>
            <a:off x="411475" y="1603375"/>
            <a:ext cx="8321100" cy="2843100"/>
          </a:xfrm>
          <a:prstGeom prst="rect">
            <a:avLst/>
          </a:prstGeom>
          <a:noFill/>
          <a:ln>
            <a:noFill/>
          </a:ln>
        </p:spPr>
        <p:txBody>
          <a:bodyPr anchorCtr="0" anchor="t" bIns="51450" lIns="51450" spcFirstLastPara="1" rIns="51450" wrap="square" tIns="51450">
            <a:noAutofit/>
          </a:bodyPr>
          <a:lstStyle/>
          <a:p>
            <a:pPr indent="-241300" lvl="0" marL="292100" rtl="0" algn="l">
              <a:lnSpc>
                <a:spcPct val="100000"/>
              </a:lnSpc>
              <a:spcBef>
                <a:spcPts val="400"/>
              </a:spcBef>
              <a:spcAft>
                <a:spcPts val="0"/>
              </a:spcAft>
              <a:buSzPts val="1400"/>
              <a:buChar char="-"/>
            </a:pPr>
            <a:r>
              <a:rPr lang="en"/>
              <a:t>CDP (Cloudera Data Platform) Overview </a:t>
            </a:r>
            <a:endParaRPr/>
          </a:p>
          <a:p>
            <a:pPr indent="-241300" lvl="0" marL="292100" rtl="0" algn="l">
              <a:lnSpc>
                <a:spcPct val="100000"/>
              </a:lnSpc>
              <a:spcBef>
                <a:spcPts val="0"/>
              </a:spcBef>
              <a:spcAft>
                <a:spcPts val="0"/>
              </a:spcAft>
              <a:buSzPts val="1400"/>
              <a:buChar char="-"/>
            </a:pPr>
            <a:r>
              <a:rPr lang="en"/>
              <a:t>CDP Data Center with Best of  Security And Governance</a:t>
            </a:r>
            <a:endParaRPr/>
          </a:p>
          <a:p>
            <a:pPr indent="-241300" lvl="0" marL="292100" rtl="0" algn="l">
              <a:lnSpc>
                <a:spcPct val="100000"/>
              </a:lnSpc>
              <a:spcBef>
                <a:spcPts val="0"/>
              </a:spcBef>
              <a:spcAft>
                <a:spcPts val="0"/>
              </a:spcAft>
              <a:buSzPts val="1400"/>
              <a:buChar char="-"/>
            </a:pPr>
            <a:r>
              <a:rPr lang="en"/>
              <a:t>CDP Data Center Shared Data Xperience</a:t>
            </a:r>
            <a:endParaRPr/>
          </a:p>
          <a:p>
            <a:pPr indent="-241300" lvl="0" marL="292100" rtl="0" algn="l">
              <a:lnSpc>
                <a:spcPct val="100000"/>
              </a:lnSpc>
              <a:spcBef>
                <a:spcPts val="0"/>
              </a:spcBef>
              <a:spcAft>
                <a:spcPts val="0"/>
              </a:spcAft>
              <a:buSzPts val="1400"/>
              <a:buChar char="-"/>
            </a:pPr>
            <a:r>
              <a:rPr lang="en"/>
              <a:t>Bank Demo with Ranger</a:t>
            </a:r>
            <a:endParaRPr/>
          </a:p>
          <a:p>
            <a:pPr indent="-266700" lvl="0" marL="292100" rtl="0" algn="l">
              <a:lnSpc>
                <a:spcPct val="100000"/>
              </a:lnSpc>
              <a:spcBef>
                <a:spcPts val="0"/>
              </a:spcBef>
              <a:spcAft>
                <a:spcPts val="0"/>
              </a:spcAft>
              <a:buSzPts val="1800"/>
              <a:buChar char="-"/>
            </a:pPr>
            <a:r>
              <a:rPr lang="en"/>
              <a:t>Setting up EMR with Ranger </a:t>
            </a:r>
            <a:endParaRPr/>
          </a:p>
          <a:p>
            <a:pPr indent="-266700" lvl="0" marL="292100" rtl="0" algn="l">
              <a:lnSpc>
                <a:spcPct val="100000"/>
              </a:lnSpc>
              <a:spcBef>
                <a:spcPts val="0"/>
              </a:spcBef>
              <a:spcAft>
                <a:spcPts val="0"/>
              </a:spcAft>
              <a:buSzPts val="1800"/>
              <a:buChar char="-"/>
            </a:pPr>
            <a:r>
              <a:rPr lang="en"/>
              <a:t>Key </a:t>
            </a:r>
            <a:r>
              <a:rPr lang="en"/>
              <a:t>Takeaways</a:t>
            </a:r>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2"/>
          <p:cNvSpPr txBox="1"/>
          <p:nvPr>
            <p:ph type="title"/>
          </p:nvPr>
        </p:nvSpPr>
        <p:spPr>
          <a:xfrm>
            <a:off x="311700" y="445025"/>
            <a:ext cx="8520600" cy="572700"/>
          </a:xfrm>
          <a:prstGeom prst="rect">
            <a:avLst/>
          </a:prstGeom>
          <a:noFill/>
          <a:ln>
            <a:noFill/>
          </a:ln>
        </p:spPr>
        <p:txBody>
          <a:bodyPr anchorCtr="0" anchor="t" bIns="34275" lIns="0" spcFirstLastPara="1" rIns="68575" wrap="square" tIns="34275">
            <a:noAutofit/>
          </a:bodyPr>
          <a:lstStyle/>
          <a:p>
            <a:pPr indent="0" lvl="0" marL="0" rtl="0" algn="l">
              <a:lnSpc>
                <a:spcPct val="80000"/>
              </a:lnSpc>
              <a:spcBef>
                <a:spcPts val="0"/>
              </a:spcBef>
              <a:spcAft>
                <a:spcPts val="0"/>
              </a:spcAft>
              <a:buSzPts val="2300"/>
              <a:buNone/>
            </a:pPr>
            <a:r>
              <a:rPr lang="en"/>
              <a:t>Key Takeaways</a:t>
            </a:r>
            <a:endParaRPr/>
          </a:p>
        </p:txBody>
      </p:sp>
      <p:sp>
        <p:nvSpPr>
          <p:cNvPr id="434" name="Google Shape;43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CDP brings best of both worlds ( HWX and CLDR combined)</a:t>
            </a:r>
            <a:endParaRPr/>
          </a:p>
          <a:p>
            <a:pPr indent="0" lvl="0" marL="0" rtl="0" algn="l">
              <a:spcBef>
                <a:spcPts val="1600"/>
              </a:spcBef>
              <a:spcAft>
                <a:spcPts val="0"/>
              </a:spcAft>
              <a:buNone/>
            </a:pPr>
            <a:r>
              <a:rPr lang="en"/>
              <a:t>Unified Security and Governance using SDX on CDP</a:t>
            </a:r>
            <a:endParaRPr/>
          </a:p>
          <a:p>
            <a:pPr indent="0" lvl="0" marL="0" rtl="0" algn="l">
              <a:spcBef>
                <a:spcPts val="1600"/>
              </a:spcBef>
              <a:spcAft>
                <a:spcPts val="0"/>
              </a:spcAft>
              <a:buNone/>
            </a:pPr>
            <a:r>
              <a:rPr lang="en"/>
              <a:t>Ease of Deployment </a:t>
            </a:r>
            <a:endParaRPr/>
          </a:p>
          <a:p>
            <a:pPr indent="0" lvl="0" marL="0" rtl="0" algn="l">
              <a:spcBef>
                <a:spcPts val="1600"/>
              </a:spcBef>
              <a:spcAft>
                <a:spcPts val="0"/>
              </a:spcAft>
              <a:buNone/>
            </a:pPr>
            <a:r>
              <a:rPr lang="en"/>
              <a:t>Ranger for Data Protection and Audits</a:t>
            </a:r>
            <a:endParaRPr/>
          </a:p>
          <a:p>
            <a:pPr indent="0" lvl="0" marL="0" rtl="0" algn="l">
              <a:spcBef>
                <a:spcPts val="1600"/>
              </a:spcBef>
              <a:spcAft>
                <a:spcPts val="0"/>
              </a:spcAft>
              <a:buNone/>
            </a:pPr>
            <a:r>
              <a:rPr lang="en"/>
              <a:t>Designed to be adopted on Public cloud or Private cloud with ease.</a:t>
            </a:r>
            <a:endParaRPr/>
          </a:p>
          <a:p>
            <a:pPr indent="0" lvl="0" marL="0" rtl="0" algn="l">
              <a:spcBef>
                <a:spcPts val="1600"/>
              </a:spcBef>
              <a:spcAft>
                <a:spcPts val="1600"/>
              </a:spcAft>
              <a:buNone/>
            </a:pPr>
            <a:r>
              <a:rPr lang="en"/>
              <a:t>EMR can be set with Ranger Policies to obtain same security audits.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slides</a:t>
            </a:r>
            <a:endParaRPr/>
          </a:p>
          <a:p>
            <a:pPr indent="0" lvl="0" marL="0" rtl="0" algn="l">
              <a:spcBef>
                <a:spcPts val="0"/>
              </a:spcBef>
              <a:spcAft>
                <a:spcPts val="0"/>
              </a:spcAft>
              <a:buNone/>
            </a:pPr>
            <a:r>
              <a:t/>
            </a:r>
            <a:endParaRPr/>
          </a:p>
        </p:txBody>
      </p:sp>
      <p:sp>
        <p:nvSpPr>
          <p:cNvPr id="440" name="Google Shape;440;p33"/>
          <p:cNvSpPr txBox="1"/>
          <p:nvPr>
            <p:ph idx="1" type="body"/>
          </p:nvPr>
        </p:nvSpPr>
        <p:spPr>
          <a:xfrm>
            <a:off x="0" y="1103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50">
              <a:solidFill>
                <a:srgbClr val="333333"/>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EMR Key Benefits</a:t>
            </a:r>
            <a:endParaRPr/>
          </a:p>
        </p:txBody>
      </p:sp>
      <p:sp>
        <p:nvSpPr>
          <p:cNvPr id="446" name="Google Shape;44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3"/>
              </a:rPr>
              <a:t>Cost Savings</a:t>
            </a:r>
            <a:r>
              <a:rPr lang="en" sz="1200">
                <a:solidFill>
                  <a:srgbClr val="000000"/>
                </a:solidFill>
                <a:latin typeface="Roboto"/>
                <a:ea typeface="Roboto"/>
                <a:cs typeface="Roboto"/>
                <a:sym typeface="Roboto"/>
              </a:rPr>
              <a:t> ( on demand set up)</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4"/>
              </a:rPr>
              <a:t>AWS Integration</a:t>
            </a:r>
            <a:r>
              <a:rPr lang="en" sz="1200">
                <a:solidFill>
                  <a:srgbClr val="000000"/>
                </a:solidFill>
                <a:latin typeface="Roboto"/>
                <a:ea typeface="Roboto"/>
                <a:cs typeface="Roboto"/>
                <a:sym typeface="Roboto"/>
              </a:rPr>
              <a:t> ( S3,Cloudwatch VPC)</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5"/>
              </a:rPr>
              <a:t>Deployment</a:t>
            </a:r>
            <a:r>
              <a:rPr lang="en" sz="1200">
                <a:solidFill>
                  <a:srgbClr val="000000"/>
                </a:solidFill>
                <a:latin typeface="Roboto"/>
                <a:ea typeface="Roboto"/>
                <a:cs typeface="Roboto"/>
                <a:sym typeface="Roboto"/>
              </a:rPr>
              <a:t> ( easy </a:t>
            </a:r>
            <a:r>
              <a:rPr lang="en" sz="1200">
                <a:solidFill>
                  <a:srgbClr val="000000"/>
                </a:solidFill>
                <a:latin typeface="Roboto"/>
                <a:ea typeface="Roboto"/>
                <a:cs typeface="Roboto"/>
                <a:sym typeface="Roboto"/>
              </a:rPr>
              <a:t>deployment</a:t>
            </a:r>
            <a:r>
              <a:rPr lang="en" sz="1200">
                <a:solidFill>
                  <a:srgbClr val="000000"/>
                </a:solidFill>
                <a:latin typeface="Roboto"/>
                <a:ea typeface="Roboto"/>
                <a:cs typeface="Roboto"/>
                <a:sym typeface="Roboto"/>
              </a:rPr>
              <a:t>)</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6"/>
              </a:rPr>
              <a:t>Scalability and Flexibility</a:t>
            </a:r>
            <a:r>
              <a:rPr lang="en" sz="1200">
                <a:solidFill>
                  <a:srgbClr val="000000"/>
                </a:solidFill>
                <a:latin typeface="Roboto"/>
                <a:ea typeface="Roboto"/>
                <a:cs typeface="Roboto"/>
                <a:sym typeface="Roboto"/>
              </a:rPr>
              <a:t> ( scale up or down , flexible to use fs HDFS,S3, EMRFS)</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7"/>
              </a:rPr>
              <a:t>Reliability</a:t>
            </a:r>
            <a:r>
              <a:rPr lang="en" sz="1200">
                <a:solidFill>
                  <a:srgbClr val="000000"/>
                </a:solidFill>
                <a:latin typeface="Roboto"/>
                <a:ea typeface="Roboto"/>
                <a:cs typeface="Roboto"/>
                <a:sym typeface="Roboto"/>
              </a:rPr>
              <a:t> ( auto terminate option)</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8"/>
              </a:rPr>
              <a:t>Security</a:t>
            </a:r>
            <a:r>
              <a:rPr lang="en" sz="1200">
                <a:solidFill>
                  <a:srgbClr val="000000"/>
                </a:solidFill>
                <a:latin typeface="Roboto"/>
                <a:ea typeface="Roboto"/>
                <a:cs typeface="Roboto"/>
                <a:sym typeface="Roboto"/>
              </a:rPr>
              <a:t> ( IAM </a:t>
            </a:r>
            <a:r>
              <a:rPr lang="en" sz="1200">
                <a:solidFill>
                  <a:srgbClr val="000000"/>
                </a:solidFill>
                <a:latin typeface="Roboto"/>
                <a:ea typeface="Roboto"/>
                <a:cs typeface="Roboto"/>
                <a:sym typeface="Roboto"/>
              </a:rPr>
              <a:t>Security</a:t>
            </a:r>
            <a:r>
              <a:rPr lang="en" sz="1200">
                <a:solidFill>
                  <a:srgbClr val="000000"/>
                </a:solidFill>
                <a:latin typeface="Roboto"/>
                <a:ea typeface="Roboto"/>
                <a:cs typeface="Roboto"/>
                <a:sym typeface="Roboto"/>
              </a:rPr>
              <a:t>, VPC, NACL settings)</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9"/>
              </a:rPr>
              <a:t>Monitoring</a:t>
            </a:r>
            <a:r>
              <a:rPr lang="en" sz="1200">
                <a:solidFill>
                  <a:srgbClr val="000000"/>
                </a:solidFill>
                <a:latin typeface="Roboto"/>
                <a:ea typeface="Roboto"/>
                <a:cs typeface="Roboto"/>
                <a:sym typeface="Roboto"/>
              </a:rPr>
              <a:t> ( Cloudwatch )</a:t>
            </a:r>
            <a:endParaRPr sz="1200">
              <a:solidFill>
                <a:srgbClr val="000000"/>
              </a:solidFill>
              <a:latin typeface="Roboto"/>
              <a:ea typeface="Roboto"/>
              <a:cs typeface="Roboto"/>
              <a:sym typeface="Roboto"/>
            </a:endParaRPr>
          </a:p>
          <a:p>
            <a:pPr indent="-304800" lvl="0" marL="457200" rtl="0" algn="l">
              <a:lnSpc>
                <a:spcPct val="150000"/>
              </a:lnSpc>
              <a:spcBef>
                <a:spcPts val="0"/>
              </a:spcBef>
              <a:spcAft>
                <a:spcPts val="0"/>
              </a:spcAft>
              <a:buClr>
                <a:srgbClr val="000000"/>
              </a:buClr>
              <a:buSzPts val="1200"/>
              <a:buFont typeface="Roboto"/>
              <a:buChar char="●"/>
            </a:pPr>
            <a:r>
              <a:rPr lang="en" sz="1200">
                <a:solidFill>
                  <a:srgbClr val="000000"/>
                </a:solidFill>
                <a:uFill>
                  <a:noFill/>
                </a:uFill>
                <a:latin typeface="Roboto"/>
                <a:ea typeface="Roboto"/>
                <a:cs typeface="Roboto"/>
                <a:sym typeface="Roboto"/>
                <a:hlinkClick r:id="rId10"/>
              </a:rPr>
              <a:t>Management Interfaces</a:t>
            </a:r>
            <a:r>
              <a:rPr lang="en">
                <a:highlight>
                  <a:srgbClr val="000000"/>
                </a:highlight>
              </a:rPr>
              <a:t> </a:t>
            </a:r>
            <a:endParaRPr>
              <a:highlight>
                <a:srgbClr val="000000"/>
              </a:highlight>
            </a:endParaRPr>
          </a:p>
          <a:p>
            <a:pPr indent="0" lvl="0" marL="0" rtl="0" algn="l">
              <a:lnSpc>
                <a:spcPct val="150000"/>
              </a:lnSpc>
              <a:spcBef>
                <a:spcPts val="0"/>
              </a:spcBef>
              <a:spcAft>
                <a:spcPts val="0"/>
              </a:spcAft>
              <a:buNone/>
            </a:pPr>
            <a:r>
              <a:t/>
            </a:r>
            <a:endParaRPr>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Ranger on EMR</a:t>
            </a:r>
            <a:endParaRPr/>
          </a:p>
        </p:txBody>
      </p:sp>
      <p:sp>
        <p:nvSpPr>
          <p:cNvPr id="452" name="Google Shape;452;p35"/>
          <p:cNvSpPr txBox="1"/>
          <p:nvPr/>
        </p:nvSpPr>
        <p:spPr>
          <a:xfrm>
            <a:off x="622600" y="2209200"/>
            <a:ext cx="1527000" cy="828900"/>
          </a:xfrm>
          <a:prstGeom prst="rect">
            <a:avLst/>
          </a:prstGeom>
          <a:solidFill>
            <a:srgbClr val="FFFF00"/>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CCCCCC"/>
              </a:highlight>
              <a:latin typeface="Proxima Nova"/>
              <a:ea typeface="Proxima Nova"/>
              <a:cs typeface="Proxima Nova"/>
              <a:sym typeface="Proxima Nova"/>
            </a:endParaRPr>
          </a:p>
          <a:p>
            <a:pPr indent="0" lvl="0" marL="0" rtl="0" algn="l">
              <a:spcBef>
                <a:spcPts val="0"/>
              </a:spcBef>
              <a:spcAft>
                <a:spcPts val="0"/>
              </a:spcAft>
              <a:buNone/>
            </a:pPr>
            <a:r>
              <a:rPr lang="en">
                <a:highlight>
                  <a:srgbClr val="CCCCCC"/>
                </a:highlight>
                <a:latin typeface="Proxima Nova"/>
                <a:ea typeface="Proxima Nova"/>
                <a:cs typeface="Proxima Nova"/>
                <a:sym typeface="Proxima Nova"/>
              </a:rPr>
              <a:t> AD Server</a:t>
            </a:r>
            <a:endParaRPr>
              <a:highlight>
                <a:srgbClr val="CCCCCC"/>
              </a:highlight>
              <a:latin typeface="Proxima Nova"/>
              <a:ea typeface="Proxima Nova"/>
              <a:cs typeface="Proxima Nova"/>
              <a:sym typeface="Proxima Nova"/>
            </a:endParaRPr>
          </a:p>
        </p:txBody>
      </p:sp>
      <p:sp>
        <p:nvSpPr>
          <p:cNvPr id="453" name="Google Shape;453;p35"/>
          <p:cNvSpPr txBox="1"/>
          <p:nvPr/>
        </p:nvSpPr>
        <p:spPr>
          <a:xfrm>
            <a:off x="3555300" y="2298300"/>
            <a:ext cx="1342500" cy="757500"/>
          </a:xfrm>
          <a:prstGeom prst="rect">
            <a:avLst/>
          </a:prstGeom>
          <a:solidFill>
            <a:srgbClr val="FFFF00"/>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CCCCCC"/>
                </a:highlight>
                <a:latin typeface="Proxima Nova"/>
                <a:ea typeface="Proxima Nova"/>
                <a:cs typeface="Proxima Nova"/>
                <a:sym typeface="Proxima Nova"/>
              </a:rPr>
              <a:t>Ranger</a:t>
            </a:r>
            <a:endParaRPr>
              <a:highlight>
                <a:srgbClr val="CCCCCC"/>
              </a:highlight>
              <a:latin typeface="Proxima Nova"/>
              <a:ea typeface="Proxima Nova"/>
              <a:cs typeface="Proxima Nova"/>
              <a:sym typeface="Proxima Nova"/>
            </a:endParaRPr>
          </a:p>
          <a:p>
            <a:pPr indent="0" lvl="0" marL="0" rtl="0" algn="l">
              <a:spcBef>
                <a:spcPts val="0"/>
              </a:spcBef>
              <a:spcAft>
                <a:spcPts val="0"/>
              </a:spcAft>
              <a:buNone/>
            </a:pPr>
            <a:r>
              <a:rPr lang="en">
                <a:highlight>
                  <a:srgbClr val="CCCCCC"/>
                </a:highlight>
                <a:latin typeface="Proxima Nova"/>
                <a:ea typeface="Proxima Nova"/>
                <a:cs typeface="Proxima Nova"/>
                <a:sym typeface="Proxima Nova"/>
              </a:rPr>
              <a:t> Admin portal</a:t>
            </a:r>
            <a:endParaRPr>
              <a:highlight>
                <a:srgbClr val="CCCCCC"/>
              </a:highlight>
              <a:latin typeface="Proxima Nova"/>
              <a:ea typeface="Proxima Nova"/>
              <a:cs typeface="Proxima Nova"/>
              <a:sym typeface="Proxima Nova"/>
            </a:endParaRPr>
          </a:p>
        </p:txBody>
      </p:sp>
      <p:sp>
        <p:nvSpPr>
          <p:cNvPr id="454" name="Google Shape;454;p35"/>
          <p:cNvSpPr txBox="1"/>
          <p:nvPr/>
        </p:nvSpPr>
        <p:spPr>
          <a:xfrm>
            <a:off x="6932200" y="2093675"/>
            <a:ext cx="1900200" cy="2239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CCCCCC"/>
                </a:highlight>
                <a:latin typeface="Proxima Nova"/>
                <a:ea typeface="Proxima Nova"/>
                <a:cs typeface="Proxima Nova"/>
                <a:sym typeface="Proxima Nova"/>
              </a:rPr>
              <a:t>EMR : Core services</a:t>
            </a:r>
            <a:endParaRPr>
              <a:highlight>
                <a:srgbClr val="CCCCCC"/>
              </a:highlight>
              <a:latin typeface="Proxima Nova"/>
              <a:ea typeface="Proxima Nova"/>
              <a:cs typeface="Proxima Nova"/>
              <a:sym typeface="Proxima Nova"/>
            </a:endParaRPr>
          </a:p>
          <a:p>
            <a:pPr indent="0" lvl="0" marL="0" rtl="0" algn="l">
              <a:spcBef>
                <a:spcPts val="0"/>
              </a:spcBef>
              <a:spcAft>
                <a:spcPts val="0"/>
              </a:spcAft>
              <a:buNone/>
            </a:pPr>
            <a:r>
              <a:t/>
            </a:r>
            <a:endParaRPr>
              <a:highlight>
                <a:srgbClr val="CCCCCC"/>
              </a:highlight>
              <a:latin typeface="Proxima Nova"/>
              <a:ea typeface="Proxima Nova"/>
              <a:cs typeface="Proxima Nova"/>
              <a:sym typeface="Proxima Nova"/>
            </a:endParaRPr>
          </a:p>
        </p:txBody>
      </p:sp>
      <p:cxnSp>
        <p:nvCxnSpPr>
          <p:cNvPr id="455" name="Google Shape;455;p35"/>
          <p:cNvCxnSpPr/>
          <p:nvPr/>
        </p:nvCxnSpPr>
        <p:spPr>
          <a:xfrm>
            <a:off x="4926325" y="2442350"/>
            <a:ext cx="678900" cy="0"/>
          </a:xfrm>
          <a:prstGeom prst="straightConnector1">
            <a:avLst/>
          </a:prstGeom>
          <a:noFill/>
          <a:ln cap="flat" cmpd="sng" w="9525">
            <a:solidFill>
              <a:schemeClr val="dk2"/>
            </a:solidFill>
            <a:prstDash val="solid"/>
            <a:round/>
            <a:headEnd len="med" w="med" type="none"/>
            <a:tailEnd len="med" w="med" type="triangle"/>
          </a:ln>
        </p:spPr>
      </p:cxnSp>
      <p:sp>
        <p:nvSpPr>
          <p:cNvPr id="456" name="Google Shape;456;p35"/>
          <p:cNvSpPr/>
          <p:nvPr/>
        </p:nvSpPr>
        <p:spPr>
          <a:xfrm>
            <a:off x="3668825" y="3130738"/>
            <a:ext cx="1115450" cy="7575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Ranger Audit Logs</a:t>
            </a:r>
            <a:endParaRPr/>
          </a:p>
        </p:txBody>
      </p:sp>
      <p:sp>
        <p:nvSpPr>
          <p:cNvPr id="457" name="Google Shape;457;p35"/>
          <p:cNvSpPr/>
          <p:nvPr/>
        </p:nvSpPr>
        <p:spPr>
          <a:xfrm>
            <a:off x="7118800" y="2621750"/>
            <a:ext cx="1527000" cy="44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Hiveserver2 </a:t>
            </a:r>
            <a:endParaRPr/>
          </a:p>
        </p:txBody>
      </p:sp>
      <p:sp>
        <p:nvSpPr>
          <p:cNvPr id="458" name="Google Shape;458;p35"/>
          <p:cNvSpPr/>
          <p:nvPr/>
        </p:nvSpPr>
        <p:spPr>
          <a:xfrm>
            <a:off x="5610125" y="2270850"/>
            <a:ext cx="1115400" cy="44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Ranger Plugins</a:t>
            </a:r>
            <a:endParaRPr/>
          </a:p>
        </p:txBody>
      </p:sp>
      <p:sp>
        <p:nvSpPr>
          <p:cNvPr id="459" name="Google Shape;459;p35"/>
          <p:cNvSpPr txBox="1"/>
          <p:nvPr/>
        </p:nvSpPr>
        <p:spPr>
          <a:xfrm>
            <a:off x="2374125" y="2093675"/>
            <a:ext cx="1342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Ranger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User sync</a:t>
            </a:r>
            <a:endParaRPr>
              <a:latin typeface="Proxima Nova"/>
              <a:ea typeface="Proxima Nova"/>
              <a:cs typeface="Proxima Nova"/>
              <a:sym typeface="Proxima Nova"/>
            </a:endParaRPr>
          </a:p>
        </p:txBody>
      </p:sp>
      <p:cxnSp>
        <p:nvCxnSpPr>
          <p:cNvPr id="460" name="Google Shape;460;p35"/>
          <p:cNvCxnSpPr/>
          <p:nvPr/>
        </p:nvCxnSpPr>
        <p:spPr>
          <a:xfrm rot="10800000">
            <a:off x="2472650" y="2838800"/>
            <a:ext cx="686700" cy="15300"/>
          </a:xfrm>
          <a:prstGeom prst="straightConnector1">
            <a:avLst/>
          </a:prstGeom>
          <a:noFill/>
          <a:ln cap="flat" cmpd="sng" w="9525">
            <a:solidFill>
              <a:schemeClr val="dk2"/>
            </a:solidFill>
            <a:prstDash val="solid"/>
            <a:round/>
            <a:headEnd len="med" w="med" type="none"/>
            <a:tailEnd len="med" w="med" type="triangle"/>
          </a:ln>
        </p:spPr>
      </p:cxnSp>
      <p:sp>
        <p:nvSpPr>
          <p:cNvPr id="461" name="Google Shape;461;p35"/>
          <p:cNvSpPr/>
          <p:nvPr/>
        </p:nvSpPr>
        <p:spPr>
          <a:xfrm>
            <a:off x="7118800" y="3130750"/>
            <a:ext cx="1527000" cy="44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HDFS </a:t>
            </a:r>
            <a:endParaRPr/>
          </a:p>
        </p:txBody>
      </p:sp>
      <p:cxnSp>
        <p:nvCxnSpPr>
          <p:cNvPr id="462" name="Google Shape;462;p35"/>
          <p:cNvCxnSpPr>
            <a:stCxn id="458" idx="3"/>
          </p:cNvCxnSpPr>
          <p:nvPr/>
        </p:nvCxnSpPr>
        <p:spPr>
          <a:xfrm flipH="1" rot="10800000">
            <a:off x="6725525" y="2487750"/>
            <a:ext cx="234900" cy="78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35"/>
          <p:cNvCxnSpPr>
            <a:endCxn id="456" idx="4"/>
          </p:cNvCxnSpPr>
          <p:nvPr/>
        </p:nvCxnSpPr>
        <p:spPr>
          <a:xfrm rot="10800000">
            <a:off x="4784275" y="3509488"/>
            <a:ext cx="2148300" cy="12600"/>
          </a:xfrm>
          <a:prstGeom prst="straightConnector1">
            <a:avLst/>
          </a:prstGeom>
          <a:noFill/>
          <a:ln cap="flat" cmpd="sng" w="9525">
            <a:solidFill>
              <a:schemeClr val="dk2"/>
            </a:solidFill>
            <a:prstDash val="solid"/>
            <a:round/>
            <a:headEnd len="med" w="med" type="none"/>
            <a:tailEnd len="med" w="med" type="triangle"/>
          </a:ln>
        </p:spPr>
      </p:cxnSp>
      <p:sp>
        <p:nvSpPr>
          <p:cNvPr id="464" name="Google Shape;464;p35"/>
          <p:cNvSpPr txBox="1"/>
          <p:nvPr/>
        </p:nvSpPr>
        <p:spPr>
          <a:xfrm>
            <a:off x="704700" y="14252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
        <p:nvSpPr>
          <p:cNvPr id="465" name="Google Shape;465;p35"/>
          <p:cNvSpPr txBox="1"/>
          <p:nvPr/>
        </p:nvSpPr>
        <p:spPr>
          <a:xfrm>
            <a:off x="3676500" y="14252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p:txBody>
      </p:sp>
      <p:sp>
        <p:nvSpPr>
          <p:cNvPr id="466" name="Google Shape;466;p35"/>
          <p:cNvSpPr txBox="1"/>
          <p:nvPr/>
        </p:nvSpPr>
        <p:spPr>
          <a:xfrm>
            <a:off x="6953100" y="1425250"/>
            <a:ext cx="445200" cy="4617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cxnSp>
        <p:nvCxnSpPr>
          <p:cNvPr id="467" name="Google Shape;467;p35"/>
          <p:cNvCxnSpPr/>
          <p:nvPr/>
        </p:nvCxnSpPr>
        <p:spPr>
          <a:xfrm>
            <a:off x="2564125" y="3051950"/>
            <a:ext cx="678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id="472" name="Google Shape;472;p36"/>
          <p:cNvPicPr preferRelativeResize="0"/>
          <p:nvPr/>
        </p:nvPicPr>
        <p:blipFill>
          <a:blip r:embed="rId3">
            <a:alphaModFix/>
          </a:blip>
          <a:stretch>
            <a:fillRect/>
          </a:stretch>
        </p:blipFill>
        <p:spPr>
          <a:xfrm>
            <a:off x="1663250" y="743400"/>
            <a:ext cx="5584025" cy="4087450"/>
          </a:xfrm>
          <a:prstGeom prst="rect">
            <a:avLst/>
          </a:prstGeom>
          <a:noFill/>
          <a:ln>
            <a:noFill/>
          </a:ln>
        </p:spPr>
      </p:pic>
      <p:sp>
        <p:nvSpPr>
          <p:cNvPr id="473" name="Google Shape;473;p36"/>
          <p:cNvSpPr txBox="1"/>
          <p:nvPr/>
        </p:nvSpPr>
        <p:spPr>
          <a:xfrm>
            <a:off x="76200" y="76200"/>
            <a:ext cx="72474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Setting up Ranger on EMR</a:t>
            </a:r>
            <a:endParaRPr/>
          </a:p>
        </p:txBody>
      </p:sp>
      <p:sp>
        <p:nvSpPr>
          <p:cNvPr id="474" name="Google Shape;474;p36"/>
          <p:cNvSpPr/>
          <p:nvPr/>
        </p:nvSpPr>
        <p:spPr>
          <a:xfrm>
            <a:off x="4686300" y="1287225"/>
            <a:ext cx="594900" cy="344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50">
                <a:solidFill>
                  <a:srgbClr val="16191F"/>
                </a:solidFill>
                <a:highlight>
                  <a:srgbClr val="FFFFFF"/>
                </a:highlight>
                <a:latin typeface="Roboto"/>
                <a:ea typeface="Roboto"/>
                <a:cs typeface="Roboto"/>
                <a:sym typeface="Roboto"/>
              </a:rPr>
              <a:t>Hive on Amazon EMR </a:t>
            </a:r>
            <a:endParaRPr/>
          </a:p>
        </p:txBody>
      </p:sp>
      <p:sp>
        <p:nvSpPr>
          <p:cNvPr id="480" name="Google Shape;480;p37"/>
          <p:cNvSpPr txBox="1"/>
          <p:nvPr>
            <p:ph idx="1" type="body"/>
          </p:nvPr>
        </p:nvSpPr>
        <p:spPr>
          <a:xfrm>
            <a:off x="387900" y="1000075"/>
            <a:ext cx="8520600" cy="3416400"/>
          </a:xfrm>
          <a:prstGeom prst="rect">
            <a:avLst/>
          </a:prstGeom>
        </p:spPr>
        <p:txBody>
          <a:bodyPr anchorCtr="0" anchor="t" bIns="91425" lIns="91425" spcFirstLastPara="1" rIns="91425" wrap="square" tIns="91425">
            <a:noAutofit/>
          </a:bodyPr>
          <a:lstStyle/>
          <a:p>
            <a:pPr indent="0" lvl="0" marL="0" rtl="0" algn="l">
              <a:lnSpc>
                <a:spcPct val="122600"/>
              </a:lnSpc>
              <a:spcBef>
                <a:spcPts val="1700"/>
              </a:spcBef>
              <a:spcAft>
                <a:spcPts val="0"/>
              </a:spcAft>
              <a:buNone/>
            </a:pPr>
            <a:r>
              <a:rPr lang="en" sz="1200">
                <a:solidFill>
                  <a:srgbClr val="000000"/>
                </a:solidFill>
                <a:highlight>
                  <a:srgbClr val="FFFFFF"/>
                </a:highlight>
                <a:latin typeface="Roboto"/>
                <a:ea typeface="Roboto"/>
                <a:cs typeface="Roboto"/>
                <a:sym typeface="Roboto"/>
              </a:rPr>
              <a:t>Amazon EMR supports </a:t>
            </a:r>
            <a:r>
              <a:rPr lang="en" sz="1200">
                <a:solidFill>
                  <a:srgbClr val="000000"/>
                </a:solidFill>
                <a:highlight>
                  <a:srgbClr val="FFFFFF"/>
                </a:highlight>
                <a:uFill>
                  <a:noFill/>
                </a:uFill>
                <a:latin typeface="Roboto"/>
                <a:ea typeface="Roboto"/>
                <a:cs typeface="Roboto"/>
                <a:sym typeface="Roboto"/>
                <a:hlinkClick r:id="rId3"/>
              </a:rPr>
              <a:t>Hive Authorization</a:t>
            </a:r>
            <a:r>
              <a:rPr lang="en" sz="1200">
                <a:solidFill>
                  <a:srgbClr val="000000"/>
                </a:solidFill>
                <a:highlight>
                  <a:srgbClr val="FFFFFF"/>
                </a:highlight>
                <a:latin typeface="Roboto"/>
                <a:ea typeface="Roboto"/>
                <a:cs typeface="Roboto"/>
                <a:sym typeface="Roboto"/>
              </a:rPr>
              <a:t> for HDFS but not for EMRFS and Amazon S3.</a:t>
            </a:r>
            <a:endParaRPr sz="2750">
              <a:solidFill>
                <a:srgbClr val="000000"/>
              </a:solidFill>
              <a:highlight>
                <a:srgbClr val="FFFFFF"/>
              </a:highlight>
              <a:latin typeface="Roboto"/>
              <a:ea typeface="Roboto"/>
              <a:cs typeface="Roboto"/>
              <a:sym typeface="Roboto"/>
            </a:endParaRPr>
          </a:p>
          <a:p>
            <a:pPr indent="0" lvl="0" marL="0" rtl="0" algn="l">
              <a:spcBef>
                <a:spcPts val="1300"/>
              </a:spcBef>
              <a:spcAft>
                <a:spcPts val="0"/>
              </a:spcAft>
              <a:buNone/>
            </a:pPr>
            <a:r>
              <a:rPr lang="en" sz="1200">
                <a:solidFill>
                  <a:srgbClr val="000000"/>
                </a:solidFill>
                <a:highlight>
                  <a:srgbClr val="FFFFFF"/>
                </a:highlight>
                <a:latin typeface="Roboto"/>
                <a:ea typeface="Roboto"/>
                <a:cs typeface="Roboto"/>
                <a:sym typeface="Roboto"/>
              </a:rPr>
              <a:t>ACID (Atomicity, Consistency, Isolation, Durability) transactions are not supported with Hive data stored in Amazon S3. </a:t>
            </a:r>
            <a:endParaRPr sz="1200">
              <a:solidFill>
                <a:srgbClr val="000000"/>
              </a:solidFill>
              <a:highlight>
                <a:srgbClr val="FFFFFF"/>
              </a:highlight>
              <a:latin typeface="Roboto"/>
              <a:ea typeface="Roboto"/>
              <a:cs typeface="Roboto"/>
              <a:sym typeface="Roboto"/>
            </a:endParaRPr>
          </a:p>
          <a:p>
            <a:pPr indent="0" lvl="0" marL="0" rtl="0" algn="l">
              <a:spcBef>
                <a:spcPts val="1600"/>
              </a:spcBef>
              <a:spcAft>
                <a:spcPts val="0"/>
              </a:spcAft>
              <a:buNone/>
            </a:pPr>
            <a:r>
              <a:rPr lang="en" sz="1200">
                <a:solidFill>
                  <a:srgbClr val="000000"/>
                </a:solidFill>
                <a:highlight>
                  <a:srgbClr val="FFFFFF"/>
                </a:highlight>
                <a:latin typeface="Roboto"/>
                <a:ea typeface="Roboto"/>
                <a:cs typeface="Roboto"/>
                <a:sym typeface="Roboto"/>
              </a:rPr>
              <a:t>Queries that generate a large number of dynamic partitions may fail, and queries that select from tables with many partitions may take longer than expected to execute. For example, a select from 100,000 partitions may take 10 minutes or more.</a:t>
            </a:r>
            <a:endParaRPr sz="1200">
              <a:solidFill>
                <a:srgbClr val="000000"/>
              </a:solidFill>
              <a:highlight>
                <a:srgbClr val="FFFFFF"/>
              </a:highlight>
              <a:latin typeface="Roboto"/>
              <a:ea typeface="Roboto"/>
              <a:cs typeface="Roboto"/>
              <a:sym typeface="Roboto"/>
            </a:endParaRPr>
          </a:p>
          <a:p>
            <a:pPr indent="0" lvl="0" marL="0" rtl="0" algn="l">
              <a:spcBef>
                <a:spcPts val="1600"/>
              </a:spcBef>
              <a:spcAft>
                <a:spcPts val="0"/>
              </a:spcAft>
              <a:buNone/>
            </a:pPr>
            <a:r>
              <a:rPr lang="en" sz="1200">
                <a:solidFill>
                  <a:srgbClr val="16191F"/>
                </a:solidFill>
                <a:highlight>
                  <a:srgbClr val="FFFFFF"/>
                </a:highlight>
                <a:latin typeface="Roboto"/>
                <a:ea typeface="Roboto"/>
                <a:cs typeface="Roboto"/>
                <a:sym typeface="Roboto"/>
              </a:rPr>
              <a:t>Amazon EMR 6.0.0 supports the Live Long and Process (LLAP) functionality for Hive. LLAP uses persistent daemons with intelligent in-memory caching to improve query performance compared to the previous default Tez container execution mode.</a:t>
            </a:r>
            <a:endParaRPr sz="1200">
              <a:solidFill>
                <a:srgbClr val="000000"/>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200">
                <a:solidFill>
                  <a:srgbClr val="000000"/>
                </a:solidFill>
                <a:highlight>
                  <a:srgbClr val="FFFFFF"/>
                </a:highlight>
                <a:latin typeface="Roboto"/>
                <a:ea typeface="Roboto"/>
                <a:cs typeface="Roboto"/>
                <a:sym typeface="Roboto"/>
              </a:rPr>
              <a:t>If you need the metastore to persist, you must create an </a:t>
            </a:r>
            <a:r>
              <a:rPr i="1" lang="en" sz="1200">
                <a:solidFill>
                  <a:srgbClr val="000000"/>
                </a:solidFill>
                <a:highlight>
                  <a:srgbClr val="FFFFFF"/>
                </a:highlight>
                <a:latin typeface="Roboto"/>
                <a:ea typeface="Roboto"/>
                <a:cs typeface="Roboto"/>
                <a:sym typeface="Roboto"/>
              </a:rPr>
              <a:t>external metastore</a:t>
            </a:r>
            <a:r>
              <a:rPr lang="en" sz="1200">
                <a:solidFill>
                  <a:srgbClr val="000000"/>
                </a:solidFill>
                <a:highlight>
                  <a:srgbClr val="FFFFFF"/>
                </a:highlight>
                <a:latin typeface="Roboto"/>
                <a:ea typeface="Roboto"/>
                <a:cs typeface="Roboto"/>
                <a:sym typeface="Roboto"/>
              </a:rPr>
              <a:t> that exists outside the cluster. ( with RDS or AWS Glue Data </a:t>
            </a:r>
            <a:r>
              <a:rPr lang="en" sz="1200">
                <a:solidFill>
                  <a:srgbClr val="000000"/>
                </a:solidFill>
                <a:highlight>
                  <a:srgbClr val="FFFFFF"/>
                </a:highlight>
                <a:latin typeface="Roboto"/>
                <a:ea typeface="Roboto"/>
                <a:cs typeface="Roboto"/>
                <a:sym typeface="Roboto"/>
              </a:rPr>
              <a:t>Catalog</a:t>
            </a:r>
            <a:r>
              <a:rPr lang="en" sz="1200">
                <a:solidFill>
                  <a:srgbClr val="000000"/>
                </a:solidFill>
                <a:highlight>
                  <a:srgbClr val="FFFFFF"/>
                </a:highlight>
                <a:latin typeface="Roboto"/>
                <a:ea typeface="Roboto"/>
                <a:cs typeface="Roboto"/>
                <a:sym typeface="Roboto"/>
              </a:rPr>
              <a:t>)</a:t>
            </a:r>
            <a:endParaRPr sz="1200">
              <a:solidFill>
                <a:srgbClr val="000000"/>
              </a:solidFill>
              <a:highlight>
                <a:srgbClr val="FFFFF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38"/>
          <p:cNvPicPr preferRelativeResize="0"/>
          <p:nvPr/>
        </p:nvPicPr>
        <p:blipFill>
          <a:blip r:embed="rId3">
            <a:alphaModFix/>
          </a:blip>
          <a:stretch>
            <a:fillRect/>
          </a:stretch>
        </p:blipFill>
        <p:spPr>
          <a:xfrm>
            <a:off x="832450" y="118375"/>
            <a:ext cx="6229999" cy="4799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a:p>
            <a:pPr indent="0" lvl="0" marL="0" rtl="0" algn="l">
              <a:spcBef>
                <a:spcPts val="0"/>
              </a:spcBef>
              <a:spcAft>
                <a:spcPts val="0"/>
              </a:spcAft>
              <a:buNone/>
            </a:pPr>
            <a:r>
              <a:t/>
            </a:r>
            <a:endParaRPr/>
          </a:p>
        </p:txBody>
      </p:sp>
      <p:sp>
        <p:nvSpPr>
          <p:cNvPr id="491" name="Google Shape;49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solidFill>
                  <a:srgbClr val="434343"/>
                </a:solidFill>
                <a:latin typeface="Arial"/>
                <a:ea typeface="Arial"/>
                <a:cs typeface="Arial"/>
                <a:sym typeface="Arial"/>
                <a:hlinkClick r:id="rId3"/>
              </a:rPr>
              <a:t>https://aws.amazon.com/blogs/big-data/using-ldap-via-aws-directory-service-to-access-and-administer-your-hadoop-environment/</a:t>
            </a:r>
            <a:endParaRPr>
              <a:solidFill>
                <a:srgbClr val="434343"/>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434343"/>
              </a:solidFill>
              <a:latin typeface="Arial"/>
              <a:ea typeface="Arial"/>
              <a:cs typeface="Arial"/>
              <a:sym typeface="Arial"/>
            </a:endParaRPr>
          </a:p>
          <a:p>
            <a:pPr indent="0" lvl="0" marL="0" rtl="0" algn="l">
              <a:lnSpc>
                <a:spcPct val="100000"/>
              </a:lnSpc>
              <a:spcBef>
                <a:spcPts val="0"/>
              </a:spcBef>
              <a:spcAft>
                <a:spcPts val="0"/>
              </a:spcAft>
              <a:buNone/>
            </a:pPr>
            <a:r>
              <a:rPr lang="en" u="sng">
                <a:solidFill>
                  <a:srgbClr val="434343"/>
                </a:solidFill>
                <a:latin typeface="Arial"/>
                <a:ea typeface="Arial"/>
                <a:cs typeface="Arial"/>
                <a:sym typeface="Arial"/>
                <a:hlinkClick r:id="rId4"/>
              </a:rPr>
              <a:t>https://aws.amazon.com/blogs/big-data/implementing-authorization-and-auditing-using-apache-ranger-on-amazon-emr/</a:t>
            </a:r>
            <a:endParaRPr>
              <a:solidFill>
                <a:srgbClr val="434343"/>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333333"/>
                </a:solidFill>
                <a:latin typeface="Arial"/>
                <a:ea typeface="Arial"/>
                <a:cs typeface="Arial"/>
                <a:sym typeface="Arial"/>
              </a:rPr>
              <a:t>Setting up a SimpleAD server</a:t>
            </a:r>
            <a:endParaRPr b="1" sz="1300">
              <a:solidFill>
                <a:srgbClr val="333333"/>
              </a:solidFill>
              <a:latin typeface="Arial"/>
              <a:ea typeface="Arial"/>
              <a:cs typeface="Arial"/>
              <a:sym typeface="Arial"/>
            </a:endParaRPr>
          </a:p>
          <a:p>
            <a:pPr indent="0" lvl="0" marL="0" rtl="0" algn="l">
              <a:spcBef>
                <a:spcPts val="400"/>
              </a:spcBef>
              <a:spcAft>
                <a:spcPts val="0"/>
              </a:spcAft>
              <a:buNone/>
            </a:pPr>
            <a:r>
              <a:t/>
            </a:r>
            <a:endParaRPr/>
          </a:p>
        </p:txBody>
      </p:sp>
      <p:sp>
        <p:nvSpPr>
          <p:cNvPr id="497" name="Google Shape;49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Set up Ranger with EMR </a:t>
            </a:r>
            <a:endParaRPr/>
          </a:p>
          <a:p>
            <a:pPr indent="0" lvl="0" marL="0" rtl="0" algn="l">
              <a:spcBef>
                <a:spcPts val="1600"/>
              </a:spcBef>
              <a:spcAft>
                <a:spcPts val="0"/>
              </a:spcAft>
              <a:buNone/>
            </a:pPr>
            <a:r>
              <a:rPr lang="en"/>
              <a:t>You need </a:t>
            </a:r>
            <a:endParaRPr/>
          </a:p>
          <a:p>
            <a:pPr indent="0" lvl="0" marL="0" rtl="0" algn="l">
              <a:spcBef>
                <a:spcPts val="1600"/>
              </a:spcBef>
              <a:spcAft>
                <a:spcPts val="0"/>
              </a:spcAft>
              <a:buNone/>
            </a:pPr>
            <a:r>
              <a:rPr lang="en"/>
              <a:t>1 &gt; Set up AD Directory  ( Simple AD with 2 users :Admin and Analyst )</a:t>
            </a:r>
            <a:endParaRPr/>
          </a:p>
          <a:p>
            <a:pPr indent="0" lvl="0" marL="0" rtl="0" algn="l">
              <a:spcBef>
                <a:spcPts val="1600"/>
              </a:spcBef>
              <a:spcAft>
                <a:spcPts val="0"/>
              </a:spcAft>
              <a:buNone/>
            </a:pPr>
            <a:r>
              <a:rPr lang="en"/>
              <a:t>2  Set up Ranger Server ( Set up Masking Policy)</a:t>
            </a:r>
            <a:endParaRPr/>
          </a:p>
          <a:p>
            <a:pPr indent="0" lvl="0" marL="0" rtl="0" algn="l">
              <a:spcBef>
                <a:spcPts val="1600"/>
              </a:spcBef>
              <a:spcAft>
                <a:spcPts val="1600"/>
              </a:spcAft>
              <a:buNone/>
            </a:pPr>
            <a:r>
              <a:rPr lang="en"/>
              <a:t>3&gt; Set up EMR Cluster with Core services ( Test Hive with different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333333"/>
                </a:solidFill>
                <a:latin typeface="Arial"/>
                <a:ea typeface="Arial"/>
                <a:cs typeface="Arial"/>
                <a:sym typeface="Arial"/>
              </a:rPr>
              <a:t>Step 1 : Set up Active Directory</a:t>
            </a:r>
            <a:endParaRPr b="1" sz="1300">
              <a:solidFill>
                <a:srgbClr val="333333"/>
              </a:solidFill>
              <a:latin typeface="Arial"/>
              <a:ea typeface="Arial"/>
              <a:cs typeface="Arial"/>
              <a:sym typeface="Arial"/>
            </a:endParaRPr>
          </a:p>
          <a:p>
            <a:pPr indent="0" lvl="0" marL="0" rtl="0" algn="l">
              <a:spcBef>
                <a:spcPts val="400"/>
              </a:spcBef>
              <a:spcAft>
                <a:spcPts val="0"/>
              </a:spcAft>
              <a:buNone/>
            </a:pPr>
            <a:r>
              <a:t/>
            </a:r>
            <a:endParaRPr/>
          </a:p>
        </p:txBody>
      </p:sp>
      <p:pic>
        <p:nvPicPr>
          <p:cNvPr id="503" name="Google Shape;503;p41"/>
          <p:cNvPicPr preferRelativeResize="0"/>
          <p:nvPr/>
        </p:nvPicPr>
        <p:blipFill>
          <a:blip r:embed="rId3">
            <a:alphaModFix/>
          </a:blip>
          <a:stretch>
            <a:fillRect/>
          </a:stretch>
        </p:blipFill>
        <p:spPr>
          <a:xfrm>
            <a:off x="3967475" y="2180400"/>
            <a:ext cx="4576975" cy="2769475"/>
          </a:xfrm>
          <a:prstGeom prst="rect">
            <a:avLst/>
          </a:prstGeom>
          <a:noFill/>
          <a:ln>
            <a:noFill/>
          </a:ln>
        </p:spPr>
      </p:pic>
      <p:pic>
        <p:nvPicPr>
          <p:cNvPr id="504" name="Google Shape;504;p41"/>
          <p:cNvPicPr preferRelativeResize="0"/>
          <p:nvPr/>
        </p:nvPicPr>
        <p:blipFill>
          <a:blip r:embed="rId4">
            <a:alphaModFix/>
          </a:blip>
          <a:stretch>
            <a:fillRect/>
          </a:stretch>
        </p:blipFill>
        <p:spPr>
          <a:xfrm>
            <a:off x="105200" y="1307475"/>
            <a:ext cx="8353002" cy="130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2000"/>
              <a:buFont typeface="Lato"/>
              <a:buNone/>
            </a:pPr>
            <a:r>
              <a:rPr lang="en"/>
              <a:t>CLOUDERA DATA PLATFORM Overview</a:t>
            </a:r>
            <a:endParaRPr/>
          </a:p>
        </p:txBody>
      </p:sp>
      <p:pic>
        <p:nvPicPr>
          <p:cNvPr id="74" name="Google Shape;74;p15"/>
          <p:cNvPicPr preferRelativeResize="0"/>
          <p:nvPr/>
        </p:nvPicPr>
        <p:blipFill rotWithShape="1">
          <a:blip r:embed="rId3">
            <a:alphaModFix/>
          </a:blip>
          <a:srcRect b="0" l="0" r="0" t="0"/>
          <a:stretch/>
        </p:blipFill>
        <p:spPr>
          <a:xfrm>
            <a:off x="567439" y="941475"/>
            <a:ext cx="8009119" cy="36206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8" name="Shape 508"/>
        <p:cNvGrpSpPr/>
        <p:nvPr/>
      </p:nvGrpSpPr>
      <p:grpSpPr>
        <a:xfrm>
          <a:off x="0" y="0"/>
          <a:ext cx="0" cy="0"/>
          <a:chOff x="0" y="0"/>
          <a:chExt cx="0" cy="0"/>
        </a:xfrm>
      </p:grpSpPr>
      <p:sp>
        <p:nvSpPr>
          <p:cNvPr id="509" name="Google Shape;50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SimpleAD</a:t>
            </a:r>
            <a:endParaRPr/>
          </a:p>
        </p:txBody>
      </p:sp>
      <p:pic>
        <p:nvPicPr>
          <p:cNvPr id="510" name="Google Shape;510;p42"/>
          <p:cNvPicPr preferRelativeResize="0"/>
          <p:nvPr/>
        </p:nvPicPr>
        <p:blipFill>
          <a:blip r:embed="rId3">
            <a:alphaModFix/>
          </a:blip>
          <a:stretch>
            <a:fillRect/>
          </a:stretch>
        </p:blipFill>
        <p:spPr>
          <a:xfrm>
            <a:off x="105200" y="3669675"/>
            <a:ext cx="8353002" cy="1309350"/>
          </a:xfrm>
          <a:prstGeom prst="rect">
            <a:avLst/>
          </a:prstGeom>
          <a:noFill/>
          <a:ln>
            <a:noFill/>
          </a:ln>
        </p:spPr>
      </p:pic>
      <p:pic>
        <p:nvPicPr>
          <p:cNvPr id="511" name="Google Shape;511;p42"/>
          <p:cNvPicPr preferRelativeResize="0"/>
          <p:nvPr/>
        </p:nvPicPr>
        <p:blipFill>
          <a:blip r:embed="rId4">
            <a:alphaModFix/>
          </a:blip>
          <a:stretch>
            <a:fillRect/>
          </a:stretch>
        </p:blipFill>
        <p:spPr>
          <a:xfrm>
            <a:off x="4572000" y="1007300"/>
            <a:ext cx="3918669" cy="2738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5" name="Shape 515"/>
        <p:cNvGrpSpPr/>
        <p:nvPr/>
      </p:nvGrpSpPr>
      <p:grpSpPr>
        <a:xfrm>
          <a:off x="0" y="0"/>
          <a:ext cx="0" cy="0"/>
          <a:chOff x="0" y="0"/>
          <a:chExt cx="0" cy="0"/>
        </a:xfrm>
      </p:grpSpPr>
      <p:pic>
        <p:nvPicPr>
          <p:cNvPr id="516" name="Google Shape;516;p43"/>
          <p:cNvPicPr preferRelativeResize="0"/>
          <p:nvPr/>
        </p:nvPicPr>
        <p:blipFill>
          <a:blip r:embed="rId3">
            <a:alphaModFix/>
          </a:blip>
          <a:stretch>
            <a:fillRect/>
          </a:stretch>
        </p:blipFill>
        <p:spPr>
          <a:xfrm>
            <a:off x="557550" y="921550"/>
            <a:ext cx="7957801" cy="3860000"/>
          </a:xfrm>
          <a:prstGeom prst="rect">
            <a:avLst/>
          </a:prstGeom>
          <a:noFill/>
          <a:ln>
            <a:noFill/>
          </a:ln>
        </p:spPr>
      </p:pic>
      <p:sp>
        <p:nvSpPr>
          <p:cNvPr id="517" name="Google Shape;517;p43"/>
          <p:cNvSpPr txBox="1"/>
          <p:nvPr/>
        </p:nvSpPr>
        <p:spPr>
          <a:xfrm>
            <a:off x="586375" y="244400"/>
            <a:ext cx="7776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Ranger Audits in EMR</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1" name="Shape 521"/>
        <p:cNvGrpSpPr/>
        <p:nvPr/>
      </p:nvGrpSpPr>
      <p:grpSpPr>
        <a:xfrm>
          <a:off x="0" y="0"/>
          <a:ext cx="0" cy="0"/>
          <a:chOff x="0" y="0"/>
          <a:chExt cx="0" cy="0"/>
        </a:xfrm>
      </p:grpSpPr>
      <p:sp>
        <p:nvSpPr>
          <p:cNvPr id="522" name="Google Shape;52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4" name="Google Shape;524;p44"/>
          <p:cNvPicPr preferRelativeResize="0"/>
          <p:nvPr/>
        </p:nvPicPr>
        <p:blipFill>
          <a:blip r:embed="rId3">
            <a:alphaModFix/>
          </a:blip>
          <a:stretch>
            <a:fillRect/>
          </a:stretch>
        </p:blipFill>
        <p:spPr>
          <a:xfrm>
            <a:off x="194135" y="0"/>
            <a:ext cx="8755729"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1" name="Google Shape;531;p45"/>
          <p:cNvPicPr preferRelativeResize="0"/>
          <p:nvPr/>
        </p:nvPicPr>
        <p:blipFill>
          <a:blip r:embed="rId3">
            <a:alphaModFix/>
          </a:blip>
          <a:stretch>
            <a:fillRect/>
          </a:stretch>
        </p:blipFill>
        <p:spPr>
          <a:xfrm>
            <a:off x="338138" y="0"/>
            <a:ext cx="846772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5" name="Shape 535"/>
        <p:cNvGrpSpPr/>
        <p:nvPr/>
      </p:nvGrpSpPr>
      <p:grpSpPr>
        <a:xfrm>
          <a:off x="0" y="0"/>
          <a:ext cx="0" cy="0"/>
          <a:chOff x="0" y="0"/>
          <a:chExt cx="0" cy="0"/>
        </a:xfrm>
      </p:grpSpPr>
      <p:sp>
        <p:nvSpPr>
          <p:cNvPr id="536" name="Google Shape;53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8" name="Google Shape;538;p46"/>
          <p:cNvPicPr preferRelativeResize="0"/>
          <p:nvPr/>
        </p:nvPicPr>
        <p:blipFill>
          <a:blip r:embed="rId3">
            <a:alphaModFix/>
          </a:blip>
          <a:stretch>
            <a:fillRect/>
          </a:stretch>
        </p:blipFill>
        <p:spPr>
          <a:xfrm>
            <a:off x="0" y="360582"/>
            <a:ext cx="9144000" cy="44223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82525" y="173625"/>
            <a:ext cx="87498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333333"/>
                </a:solidFill>
                <a:latin typeface="Arial"/>
                <a:ea typeface="Arial"/>
                <a:cs typeface="Arial"/>
                <a:sym typeface="Arial"/>
              </a:rPr>
              <a:t>Setting up the Ranger server</a:t>
            </a:r>
            <a:endParaRPr b="1" sz="1300">
              <a:solidFill>
                <a:srgbClr val="333333"/>
              </a:solidFill>
              <a:latin typeface="Arial"/>
              <a:ea typeface="Arial"/>
              <a:cs typeface="Arial"/>
              <a:sym typeface="Arial"/>
            </a:endParaRPr>
          </a:p>
          <a:p>
            <a:pPr indent="0" lvl="0" marL="0" rtl="0" algn="l">
              <a:spcBef>
                <a:spcPts val="400"/>
              </a:spcBef>
              <a:spcAft>
                <a:spcPts val="0"/>
              </a:spcAft>
              <a:buNone/>
            </a:pPr>
            <a:r>
              <a:t/>
            </a:r>
            <a:endParaRPr/>
          </a:p>
        </p:txBody>
      </p:sp>
      <p:pic>
        <p:nvPicPr>
          <p:cNvPr id="544" name="Google Shape;544;p47"/>
          <p:cNvPicPr preferRelativeResize="0"/>
          <p:nvPr/>
        </p:nvPicPr>
        <p:blipFill>
          <a:blip r:embed="rId3">
            <a:alphaModFix/>
          </a:blip>
          <a:stretch>
            <a:fillRect/>
          </a:stretch>
        </p:blipFill>
        <p:spPr>
          <a:xfrm>
            <a:off x="3967475" y="3479825"/>
            <a:ext cx="4903127" cy="1083850"/>
          </a:xfrm>
          <a:prstGeom prst="rect">
            <a:avLst/>
          </a:prstGeom>
          <a:noFill/>
          <a:ln>
            <a:noFill/>
          </a:ln>
        </p:spPr>
      </p:pic>
      <p:pic>
        <p:nvPicPr>
          <p:cNvPr id="545" name="Google Shape;545;p47"/>
          <p:cNvPicPr preferRelativeResize="0"/>
          <p:nvPr/>
        </p:nvPicPr>
        <p:blipFill>
          <a:blip r:embed="rId4">
            <a:alphaModFix/>
          </a:blip>
          <a:stretch>
            <a:fillRect/>
          </a:stretch>
        </p:blipFill>
        <p:spPr>
          <a:xfrm>
            <a:off x="276375" y="952300"/>
            <a:ext cx="4642875" cy="3945649"/>
          </a:xfrm>
          <a:prstGeom prst="rect">
            <a:avLst/>
          </a:prstGeom>
          <a:noFill/>
          <a:ln>
            <a:noFill/>
          </a:ln>
        </p:spPr>
      </p:pic>
      <p:pic>
        <p:nvPicPr>
          <p:cNvPr id="546" name="Google Shape;546;p47"/>
          <p:cNvPicPr preferRelativeResize="0"/>
          <p:nvPr/>
        </p:nvPicPr>
        <p:blipFill>
          <a:blip r:embed="rId5">
            <a:alphaModFix/>
          </a:blip>
          <a:stretch>
            <a:fillRect/>
          </a:stretch>
        </p:blipFill>
        <p:spPr>
          <a:xfrm>
            <a:off x="5071650" y="898725"/>
            <a:ext cx="3919948" cy="19959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8"/>
          <p:cNvSpPr txBox="1"/>
          <p:nvPr>
            <p:ph type="title"/>
          </p:nvPr>
        </p:nvSpPr>
        <p:spPr>
          <a:xfrm>
            <a:off x="114725" y="445025"/>
            <a:ext cx="871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EMR Instance</a:t>
            </a:r>
            <a:endParaRPr/>
          </a:p>
        </p:txBody>
      </p:sp>
      <p:sp>
        <p:nvSpPr>
          <p:cNvPr id="552" name="Google Shape;55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3" name="Google Shape;553;p48"/>
          <p:cNvPicPr preferRelativeResize="0"/>
          <p:nvPr/>
        </p:nvPicPr>
        <p:blipFill>
          <a:blip r:embed="rId3">
            <a:alphaModFix/>
          </a:blip>
          <a:stretch>
            <a:fillRect/>
          </a:stretch>
        </p:blipFill>
        <p:spPr>
          <a:xfrm>
            <a:off x="0" y="1070464"/>
            <a:ext cx="9144001" cy="37645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EMR set up</a:t>
            </a:r>
            <a:endParaRPr/>
          </a:p>
        </p:txBody>
      </p:sp>
      <p:sp>
        <p:nvSpPr>
          <p:cNvPr id="559" name="Google Shape;55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0" name="Google Shape;560;p49"/>
          <p:cNvPicPr preferRelativeResize="0"/>
          <p:nvPr/>
        </p:nvPicPr>
        <p:blipFill>
          <a:blip r:embed="rId3">
            <a:alphaModFix/>
          </a:blip>
          <a:stretch>
            <a:fillRect/>
          </a:stretch>
        </p:blipFill>
        <p:spPr>
          <a:xfrm>
            <a:off x="311700" y="1750875"/>
            <a:ext cx="8832302" cy="1585775"/>
          </a:xfrm>
          <a:prstGeom prst="rect">
            <a:avLst/>
          </a:prstGeom>
          <a:noFill/>
          <a:ln>
            <a:noFill/>
          </a:ln>
        </p:spPr>
      </p:pic>
      <p:pic>
        <p:nvPicPr>
          <p:cNvPr id="561" name="Google Shape;561;p49"/>
          <p:cNvPicPr preferRelativeResize="0"/>
          <p:nvPr/>
        </p:nvPicPr>
        <p:blipFill>
          <a:blip r:embed="rId4">
            <a:alphaModFix/>
          </a:blip>
          <a:stretch>
            <a:fillRect/>
          </a:stretch>
        </p:blipFill>
        <p:spPr>
          <a:xfrm>
            <a:off x="228600" y="3429350"/>
            <a:ext cx="8832301" cy="11401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details Audit from Ranger</a:t>
            </a:r>
            <a:endParaRPr/>
          </a:p>
        </p:txBody>
      </p:sp>
      <p:pic>
        <p:nvPicPr>
          <p:cNvPr id="567" name="Google Shape;567;p50"/>
          <p:cNvPicPr preferRelativeResize="0"/>
          <p:nvPr/>
        </p:nvPicPr>
        <p:blipFill>
          <a:blip r:embed="rId3">
            <a:alphaModFix/>
          </a:blip>
          <a:stretch>
            <a:fillRect/>
          </a:stretch>
        </p:blipFill>
        <p:spPr>
          <a:xfrm>
            <a:off x="235500" y="1216375"/>
            <a:ext cx="8599577" cy="2262701"/>
          </a:xfrm>
          <a:prstGeom prst="rect">
            <a:avLst/>
          </a:prstGeom>
          <a:noFill/>
          <a:ln>
            <a:noFill/>
          </a:ln>
        </p:spPr>
      </p:pic>
      <p:pic>
        <p:nvPicPr>
          <p:cNvPr id="568" name="Google Shape;568;p50"/>
          <p:cNvPicPr preferRelativeResize="0"/>
          <p:nvPr/>
        </p:nvPicPr>
        <p:blipFill>
          <a:blip r:embed="rId4">
            <a:alphaModFix/>
          </a:blip>
          <a:stretch>
            <a:fillRect/>
          </a:stretch>
        </p:blipFill>
        <p:spPr>
          <a:xfrm>
            <a:off x="152400" y="3679725"/>
            <a:ext cx="8839199" cy="1109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Execute query with  Analyst 1 </a:t>
            </a:r>
            <a:endParaRPr/>
          </a:p>
        </p:txBody>
      </p:sp>
      <p:sp>
        <p:nvSpPr>
          <p:cNvPr id="574" name="Google Shape;57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5" name="Google Shape;575;p51"/>
          <p:cNvPicPr preferRelativeResize="0"/>
          <p:nvPr/>
        </p:nvPicPr>
        <p:blipFill>
          <a:blip r:embed="rId3">
            <a:alphaModFix/>
          </a:blip>
          <a:stretch>
            <a:fillRect/>
          </a:stretch>
        </p:blipFill>
        <p:spPr>
          <a:xfrm>
            <a:off x="152400" y="988675"/>
            <a:ext cx="8670423" cy="358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15575"/>
            <a:ext cx="8520600" cy="572700"/>
          </a:xfrm>
          <a:prstGeom prst="rect">
            <a:avLst/>
          </a:prstGeom>
          <a:noFill/>
          <a:ln>
            <a:noFill/>
          </a:ln>
        </p:spPr>
        <p:txBody>
          <a:bodyPr anchorCtr="0" anchor="t" bIns="0" lIns="0" spcFirstLastPara="1" rIns="0" wrap="square" tIns="91425">
            <a:noAutofit/>
          </a:bodyPr>
          <a:lstStyle/>
          <a:p>
            <a:pPr indent="0" lvl="0" marL="0" rtl="0" algn="l">
              <a:lnSpc>
                <a:spcPct val="80000"/>
              </a:lnSpc>
              <a:spcBef>
                <a:spcPts val="0"/>
              </a:spcBef>
              <a:spcAft>
                <a:spcPts val="0"/>
              </a:spcAft>
              <a:buClr>
                <a:schemeClr val="lt1"/>
              </a:buClr>
              <a:buSzPts val="2000"/>
              <a:buFont typeface="Lato"/>
              <a:buNone/>
            </a:pPr>
            <a:r>
              <a:rPr lang="en">
                <a:solidFill>
                  <a:schemeClr val="dk1"/>
                </a:solidFill>
              </a:rPr>
              <a:t>A NEW OPEN SOURCE DISTRIBUTION FOR </a:t>
            </a:r>
            <a:r>
              <a:rPr lang="en">
                <a:solidFill>
                  <a:schemeClr val="accent1"/>
                </a:solidFill>
              </a:rPr>
              <a:t>BETTER CAPABILITY</a:t>
            </a:r>
            <a:endParaRPr/>
          </a:p>
        </p:txBody>
      </p:sp>
      <p:sp>
        <p:nvSpPr>
          <p:cNvPr id="80" name="Google Shape;80;p16"/>
          <p:cNvSpPr txBox="1"/>
          <p:nvPr>
            <p:ph idx="1" type="body"/>
          </p:nvPr>
        </p:nvSpPr>
        <p:spPr>
          <a:xfrm>
            <a:off x="311700" y="1152475"/>
            <a:ext cx="8520600" cy="3416400"/>
          </a:xfrm>
          <a:prstGeom prst="rect">
            <a:avLst/>
          </a:prstGeom>
          <a:noFill/>
          <a:ln>
            <a:noFill/>
          </a:ln>
        </p:spPr>
        <p:txBody>
          <a:bodyPr anchorCtr="0" anchor="t" bIns="45700" lIns="0" spcFirstLastPara="1" rIns="0" wrap="square" tIns="22850">
            <a:noAutofit/>
          </a:bodyPr>
          <a:lstStyle/>
          <a:p>
            <a:pPr indent="0" lvl="0" marL="0" rtl="0" algn="l">
              <a:lnSpc>
                <a:spcPct val="100000"/>
              </a:lnSpc>
              <a:spcBef>
                <a:spcPts val="0"/>
              </a:spcBef>
              <a:spcAft>
                <a:spcPts val="0"/>
              </a:spcAft>
              <a:buSzPts val="1300"/>
              <a:buNone/>
            </a:pPr>
            <a:r>
              <a:rPr lang="en"/>
              <a:t>Cloudera Runtime 7.0 – created from the best of CDH and HDP</a:t>
            </a:r>
            <a:endParaRPr/>
          </a:p>
        </p:txBody>
      </p:sp>
      <p:sp>
        <p:nvSpPr>
          <p:cNvPr id="81" name="Google Shape;81;p16"/>
          <p:cNvSpPr txBox="1"/>
          <p:nvPr>
            <p:ph idx="4294967295"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900"/>
              <a:buNone/>
            </a:pPr>
            <a:r>
              <a:rPr lang="en" sz="1200">
                <a:solidFill>
                  <a:schemeClr val="dk1"/>
                </a:solidFill>
              </a:rPr>
              <a:t>Adopt superior technologies</a:t>
            </a:r>
            <a:endParaRPr>
              <a:solidFill>
                <a:schemeClr val="dk1"/>
              </a:solidFill>
            </a:endParaRPr>
          </a:p>
        </p:txBody>
      </p:sp>
      <p:sp>
        <p:nvSpPr>
          <p:cNvPr id="82" name="Google Shape;82;p16"/>
          <p:cNvSpPr txBox="1"/>
          <p:nvPr>
            <p:ph idx="4294967295"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900"/>
              <a:buNone/>
            </a:pPr>
            <a:r>
              <a:rPr lang="en" sz="1200">
                <a:solidFill>
                  <a:schemeClr val="dk1"/>
                </a:solidFill>
              </a:rPr>
              <a:t>Merge overlapping technologies</a:t>
            </a:r>
            <a:endParaRPr>
              <a:solidFill>
                <a:schemeClr val="dk1"/>
              </a:solidFill>
            </a:endParaRPr>
          </a:p>
        </p:txBody>
      </p:sp>
      <p:sp>
        <p:nvSpPr>
          <p:cNvPr id="83" name="Google Shape;83;p16"/>
          <p:cNvSpPr txBox="1"/>
          <p:nvPr>
            <p:ph idx="4294967295"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900"/>
              <a:buNone/>
            </a:pPr>
            <a:r>
              <a:rPr lang="en" sz="1200">
                <a:solidFill>
                  <a:schemeClr val="dk1"/>
                </a:solidFill>
              </a:rPr>
              <a:t>Keep complementary technologies</a:t>
            </a:r>
            <a:endParaRPr>
              <a:solidFill>
                <a:schemeClr val="dk1"/>
              </a:solidFill>
            </a:endParaRPr>
          </a:p>
        </p:txBody>
      </p:sp>
      <p:sp>
        <p:nvSpPr>
          <p:cNvPr id="84" name="Google Shape;84;p16"/>
          <p:cNvSpPr txBox="1"/>
          <p:nvPr>
            <p:ph idx="4294967295" type="body"/>
          </p:nvPr>
        </p:nvSpPr>
        <p:spPr>
          <a:xfrm>
            <a:off x="6786690" y="1603771"/>
            <a:ext cx="1938300" cy="292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900"/>
              <a:buNone/>
            </a:pPr>
            <a:r>
              <a:rPr lang="en" sz="1200">
                <a:solidFill>
                  <a:schemeClr val="dk1"/>
                </a:solidFill>
              </a:rPr>
              <a:t>Upgrade shared technologies</a:t>
            </a:r>
            <a:endParaRPr>
              <a:solidFill>
                <a:schemeClr val="dk1"/>
              </a:solidFill>
            </a:endParaRPr>
          </a:p>
        </p:txBody>
      </p:sp>
      <p:graphicFrame>
        <p:nvGraphicFramePr>
          <p:cNvPr id="85" name="Google Shape;85;p16"/>
          <p:cNvGraphicFramePr/>
          <p:nvPr/>
        </p:nvGraphicFramePr>
        <p:xfrm>
          <a:off x="419100" y="2019300"/>
          <a:ext cx="3000000" cy="3000000"/>
        </p:xfrm>
        <a:graphic>
          <a:graphicData uri="http://schemas.openxmlformats.org/drawingml/2006/table">
            <a:tbl>
              <a:tblPr>
                <a:noFill/>
                <a:tableStyleId>{D04EC9BF-199F-4757-96D2-11BC34D376F4}</a:tableStyleId>
              </a:tblPr>
              <a:tblGrid>
                <a:gridCol w="969100"/>
                <a:gridCol w="969100"/>
              </a:tblGrid>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sngStrike">
                          <a:solidFill>
                            <a:schemeClr val="lt1"/>
                          </a:solidFill>
                        </a:rPr>
                        <a:t>Ambari</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Cloudera Manager</a:t>
                      </a:r>
                      <a:endParaRPr sz="1400" u="none" cap="none" strike="noStrike"/>
                    </a:p>
                  </a:txBody>
                  <a:tcPr marT="45725" marB="45725" marR="91450" marL="91450" anchor="ctr">
                    <a:lnB cap="flat" cmpd="sng" w="9525">
                      <a:solidFill>
                        <a:srgbClr val="FCE5CD"/>
                      </a:solidFill>
                      <a:prstDash val="solid"/>
                      <a:round/>
                      <a:headEnd len="sm" w="sm" type="none"/>
                      <a:tailEnd len="sm" w="sm" type="none"/>
                    </a:lnB>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sngStrike">
                          <a:solidFill>
                            <a:schemeClr val="lt1"/>
                          </a:solidFill>
                        </a:rPr>
                        <a:t>Sentry</a:t>
                      </a:r>
                      <a:endParaRPr sz="1400" u="none" cap="none" strike="noStrike"/>
                    </a:p>
                  </a:txBody>
                  <a:tcPr marT="45725" marB="45725" marR="91450" marL="91450" anchor="ctr">
                    <a:lnR cap="flat" cmpd="sng" w="9525">
                      <a:solidFill>
                        <a:srgbClr val="FCE5CD"/>
                      </a:solidFill>
                      <a:prstDash val="solid"/>
                      <a:round/>
                      <a:headEnd len="sm" w="sm" type="none"/>
                      <a:tailEnd len="sm" w="sm" type="none"/>
                    </a:lnR>
                    <a:solidFill>
                      <a:srgbClr val="6AA84F"/>
                    </a:solidFill>
                  </a:tcPr>
                </a:tc>
                <a:tc>
                  <a:txBody>
                    <a:bodyPr/>
                    <a:lstStyle/>
                    <a:p>
                      <a:pPr indent="0" lvl="0" marL="0" marR="0" rtl="0" algn="ctr">
                        <a:lnSpc>
                          <a:spcPct val="100000"/>
                        </a:lnSpc>
                        <a:spcBef>
                          <a:spcPts val="0"/>
                        </a:spcBef>
                        <a:spcAft>
                          <a:spcPts val="0"/>
                        </a:spcAft>
                        <a:buClr>
                          <a:schemeClr val="accent1"/>
                        </a:buClr>
                        <a:buSzPts val="1000"/>
                        <a:buFont typeface="Roboto"/>
                        <a:buNone/>
                      </a:pPr>
                      <a:r>
                        <a:rPr lang="en" sz="1000" u="none" cap="none" strike="noStrike">
                          <a:solidFill>
                            <a:schemeClr val="accent1"/>
                          </a:solidFill>
                        </a:rPr>
                        <a:t>Ranger</a:t>
                      </a:r>
                      <a:endParaRPr sz="1400" u="none" cap="none" strike="noStrike">
                        <a:solidFill>
                          <a:schemeClr val="accent1"/>
                        </a:solidFill>
                      </a:endParaRPr>
                    </a:p>
                  </a:txBody>
                  <a:tcPr marT="45725" marB="45725" marR="91450" marL="91450" anchor="ctr">
                    <a:lnL cap="flat" cmpd="sng" w="9525">
                      <a:solidFill>
                        <a:srgbClr val="FCE5CD"/>
                      </a:solidFill>
                      <a:prstDash val="solid"/>
                      <a:round/>
                      <a:headEnd len="sm" w="sm" type="none"/>
                      <a:tailEnd len="sm" w="sm" type="none"/>
                    </a:lnL>
                    <a:lnR cap="flat" cmpd="sng" w="9525">
                      <a:solidFill>
                        <a:srgbClr val="FCE5CD"/>
                      </a:solidFill>
                      <a:prstDash val="solid"/>
                      <a:round/>
                      <a:headEnd len="sm" w="sm" type="none"/>
                      <a:tailEnd len="sm" w="sm" type="none"/>
                    </a:lnR>
                    <a:lnT cap="flat" cmpd="sng" w="9525">
                      <a:solidFill>
                        <a:srgbClr val="FCE5CD"/>
                      </a:solidFill>
                      <a:prstDash val="solid"/>
                      <a:round/>
                      <a:headEnd len="sm" w="sm" type="none"/>
                      <a:tailEnd len="sm" w="sm" type="none"/>
                    </a:lnT>
                    <a:lnB cap="flat" cmpd="sng" w="9525">
                      <a:solidFill>
                        <a:srgbClr val="FCE5CD"/>
                      </a:solidFill>
                      <a:prstDash val="solid"/>
                      <a:round/>
                      <a:headEnd len="sm" w="sm" type="none"/>
                      <a:tailEnd len="sm" w="sm" type="none"/>
                    </a:lnB>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sngStrike">
                          <a:solidFill>
                            <a:schemeClr val="lt1"/>
                          </a:solidFill>
                        </a:rPr>
                        <a:t>Cloudera Director</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Cloudbreak</a:t>
                      </a:r>
                      <a:endParaRPr sz="1000" u="none" cap="none" strike="noStrike">
                        <a:solidFill>
                          <a:schemeClr val="lt1"/>
                        </a:solidFill>
                      </a:endParaRPr>
                    </a:p>
                  </a:txBody>
                  <a:tcPr marT="45725" marB="45725" marR="91450" marL="91450" anchor="ctr">
                    <a:lnT cap="flat" cmpd="sng" w="9525">
                      <a:solidFill>
                        <a:srgbClr val="FCE5CD"/>
                      </a:solidFill>
                      <a:prstDash val="solid"/>
                      <a:round/>
                      <a:headEnd len="sm" w="sm" type="none"/>
                      <a:tailEnd len="sm" w="sm" type="none"/>
                    </a:lnT>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sngStrike">
                          <a:solidFill>
                            <a:schemeClr val="lt1"/>
                          </a:solidFill>
                        </a:rPr>
                        <a:t>Hive on Spark</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Hive on Tez</a:t>
                      </a:r>
                      <a:endParaRPr sz="1000" u="none" cap="none" strike="noStrike">
                        <a:solidFill>
                          <a:schemeClr val="lt1"/>
                        </a:solidFill>
                      </a:endParaRPr>
                    </a:p>
                  </a:txBody>
                  <a:tcPr marT="45725" marB="45725" marR="91450" marL="91450" anchor="ctr">
                    <a:solidFill>
                      <a:srgbClr val="6AA84F"/>
                    </a:solidFill>
                  </a:tcPr>
                </a:tc>
              </a:tr>
            </a:tbl>
          </a:graphicData>
        </a:graphic>
      </p:graphicFrame>
      <p:graphicFrame>
        <p:nvGraphicFramePr>
          <p:cNvPr id="86" name="Google Shape;86;p16"/>
          <p:cNvGraphicFramePr/>
          <p:nvPr/>
        </p:nvGraphicFramePr>
        <p:xfrm>
          <a:off x="2541114" y="2019300"/>
          <a:ext cx="3000000" cy="3000000"/>
        </p:xfrm>
        <a:graphic>
          <a:graphicData uri="http://schemas.openxmlformats.org/drawingml/2006/table">
            <a:tbl>
              <a:tblPr>
                <a:noFill/>
                <a:tableStyleId>{D04EC9BF-199F-4757-96D2-11BC34D376F4}</a:tableStyleId>
              </a:tblPr>
              <a:tblGrid>
                <a:gridCol w="1938200"/>
              </a:tblGrid>
              <a:tr h="411025">
                <a:tc>
                  <a:txBody>
                    <a:bodyPr/>
                    <a:lstStyle/>
                    <a:p>
                      <a:pPr indent="0" lvl="0" marL="0" marR="0" rtl="0" algn="ctr">
                        <a:lnSpc>
                          <a:spcPct val="100000"/>
                        </a:lnSpc>
                        <a:spcBef>
                          <a:spcPts val="0"/>
                        </a:spcBef>
                        <a:spcAft>
                          <a:spcPts val="0"/>
                        </a:spcAft>
                        <a:buClr>
                          <a:schemeClr val="accent1"/>
                        </a:buClr>
                        <a:buSzPts val="1000"/>
                        <a:buFont typeface="Roboto"/>
                        <a:buNone/>
                      </a:pPr>
                      <a:r>
                        <a:rPr lang="en" sz="1000" u="none" cap="none" strike="noStrike">
                          <a:solidFill>
                            <a:schemeClr val="accent1"/>
                          </a:solidFill>
                        </a:rPr>
                        <a:t>Navigator + Atlas + DSS</a:t>
                      </a:r>
                      <a:endParaRPr sz="1400" u="none" cap="none" strike="noStrike">
                        <a:solidFill>
                          <a:schemeClr val="accent1"/>
                        </a:solidFill>
                      </a:endParaRPr>
                    </a:p>
                  </a:txBody>
                  <a:tcPr marT="45725" marB="45725" marR="91450" marL="91450" anchor="ctr">
                    <a:solidFill>
                      <a:srgbClr val="93C47D"/>
                    </a:solidFill>
                  </a:tcPr>
                </a:tc>
              </a:tr>
              <a:tr h="411025">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WXM + DAS</a:t>
                      </a:r>
                      <a:endParaRPr sz="1400" u="none" cap="none" strike="noStrike"/>
                    </a:p>
                  </a:txBody>
                  <a:tcPr marT="45725" marB="45725" marR="91450" marL="91450" anchor="ctr">
                    <a:solidFill>
                      <a:srgbClr val="93C47D"/>
                    </a:solidFill>
                  </a:tcPr>
                </a:tc>
              </a:tr>
              <a:tr h="411025">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BDR + DLM</a:t>
                      </a:r>
                      <a:endParaRPr sz="1400" u="none" cap="none" strike="noStrike"/>
                    </a:p>
                  </a:txBody>
                  <a:tcPr marT="45725" marB="45725" marR="91450" marL="91450" anchor="ctr">
                    <a:solidFill>
                      <a:srgbClr val="93C47D"/>
                    </a:solidFill>
                  </a:tcPr>
                </a:tc>
              </a:tr>
              <a:tr h="411025">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Hue + DAS Lite</a:t>
                      </a:r>
                      <a:endParaRPr sz="1400" u="none" cap="none" strike="noStrike"/>
                    </a:p>
                  </a:txBody>
                  <a:tcPr marT="45725" marB="45725" marR="91450" marL="91450" anchor="ctr">
                    <a:solidFill>
                      <a:srgbClr val="93C47D"/>
                    </a:solidFill>
                  </a:tcPr>
                </a:tc>
              </a:tr>
            </a:tbl>
          </a:graphicData>
        </a:graphic>
      </p:graphicFrame>
      <p:graphicFrame>
        <p:nvGraphicFramePr>
          <p:cNvPr id="87" name="Google Shape;87;p16"/>
          <p:cNvGraphicFramePr/>
          <p:nvPr/>
        </p:nvGraphicFramePr>
        <p:xfrm>
          <a:off x="4678835" y="2019300"/>
          <a:ext cx="3000000" cy="3000000"/>
        </p:xfrm>
        <a:graphic>
          <a:graphicData uri="http://schemas.openxmlformats.org/drawingml/2006/table">
            <a:tbl>
              <a:tblPr>
                <a:noFill/>
                <a:tableStyleId>{D04EC9BF-199F-4757-96D2-11BC34D376F4}</a:tableStyleId>
              </a:tblPr>
              <a:tblGrid>
                <a:gridCol w="969100"/>
                <a:gridCol w="969100"/>
              </a:tblGrid>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Impala</a:t>
                      </a:r>
                      <a:endParaRPr sz="1400" u="none" cap="none" strike="noStrike"/>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accent1"/>
                        </a:buClr>
                        <a:buSzPts val="1000"/>
                        <a:buFont typeface="Roboto"/>
                        <a:buNone/>
                      </a:pPr>
                      <a:r>
                        <a:rPr lang="en" sz="1000" u="none" cap="none" strike="noStrike">
                          <a:solidFill>
                            <a:schemeClr val="accent1"/>
                          </a:solidFill>
                        </a:rPr>
                        <a:t>Hive LLAP w/HWC</a:t>
                      </a:r>
                      <a:endParaRPr sz="1400" u="none" cap="none" strike="noStrike">
                        <a:solidFill>
                          <a:schemeClr val="accent1"/>
                        </a:solidFill>
                      </a:endParaRPr>
                    </a:p>
                  </a:txBody>
                  <a:tcPr marT="45725" marB="45725" marR="91450" marL="91450" anchor="ctr">
                    <a:solidFill>
                      <a:srgbClr val="93C47D"/>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Parquet</a:t>
                      </a:r>
                      <a:endParaRPr sz="1400" u="none" cap="none" strike="noStrike"/>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ORC</a:t>
                      </a:r>
                      <a:endParaRPr sz="1400" u="none" cap="none" strike="noStrike"/>
                    </a:p>
                  </a:txBody>
                  <a:tcPr marT="45725" marB="45725" marR="91450" marL="91450" anchor="ctr">
                    <a:solidFill>
                      <a:srgbClr val="93C47D"/>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Kudu</a:t>
                      </a:r>
                      <a:endParaRPr sz="1400" u="none" cap="none" strike="noStrike"/>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Hive ACID + Druid</a:t>
                      </a:r>
                      <a:endParaRPr sz="1400" u="none" cap="none" strike="noStrike"/>
                    </a:p>
                  </a:txBody>
                  <a:tcPr marT="45725" marB="45725" marR="91450" marL="91450" anchor="ctr">
                    <a:solidFill>
                      <a:srgbClr val="93C47D"/>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CDSW</a:t>
                      </a:r>
                      <a:endParaRPr sz="1400" u="none" cap="none" strike="noStrike"/>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Zeppelin</a:t>
                      </a:r>
                      <a:endParaRPr sz="1400" u="none" cap="none" strike="noStrike"/>
                    </a:p>
                  </a:txBody>
                  <a:tcPr marT="45725" marB="45725" marR="91450" marL="91450" anchor="ctr">
                    <a:solidFill>
                      <a:srgbClr val="93C47D"/>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NiFi</a:t>
                      </a:r>
                      <a:endParaRPr sz="1000" u="none" cap="none" strike="noStrike">
                        <a:solidFill>
                          <a:schemeClr val="lt1"/>
                        </a:solidFill>
                      </a:endParaRPr>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Phoenix</a:t>
                      </a:r>
                      <a:endParaRPr sz="1400" u="none" cap="none" strike="noStrike"/>
                    </a:p>
                  </a:txBody>
                  <a:tcPr marT="45725" marB="45725" marR="91450" marL="91450" anchor="ctr">
                    <a:solidFill>
                      <a:srgbClr val="93C47D"/>
                    </a:solidFill>
                  </a:tcPr>
                </a:tc>
              </a:tr>
              <a:tr h="370850">
                <a:tc>
                  <a:txBody>
                    <a:bodyPr/>
                    <a:lstStyle/>
                    <a:p>
                      <a:pPr indent="0" lvl="0" marL="0" marR="0" rtl="0" algn="ctr">
                        <a:lnSpc>
                          <a:spcPct val="100000"/>
                        </a:lnSpc>
                        <a:spcBef>
                          <a:spcPts val="0"/>
                        </a:spcBef>
                        <a:spcAft>
                          <a:spcPts val="0"/>
                        </a:spcAft>
                        <a:buClr>
                          <a:schemeClr val="accent1"/>
                        </a:buClr>
                        <a:buSzPts val="1000"/>
                        <a:buFont typeface="Roboto"/>
                        <a:buNone/>
                      </a:pPr>
                      <a:r>
                        <a:rPr b="1" lang="en" sz="1000" u="none" cap="none" strike="noStrike">
                          <a:solidFill>
                            <a:schemeClr val="accent1"/>
                          </a:solidFill>
                        </a:rPr>
                        <a:t>Knox</a:t>
                      </a:r>
                      <a:endParaRPr b="1" sz="1400" u="none" cap="none" strike="noStrike">
                        <a:solidFill>
                          <a:schemeClr val="accent1"/>
                        </a:solidFill>
                      </a:endParaRPr>
                    </a:p>
                  </a:txBody>
                  <a:tcPr marT="45725" marB="45725" marR="91450" marL="91450" anchor="ctr">
                    <a:solidFill>
                      <a:srgbClr val="93C47D"/>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Livy</a:t>
                      </a:r>
                      <a:endParaRPr sz="1400" u="none" cap="none" strike="noStrike"/>
                    </a:p>
                  </a:txBody>
                  <a:tcPr marT="45725" marB="45725" marR="91450" marL="91450" anchor="ctr">
                    <a:solidFill>
                      <a:srgbClr val="93C47D"/>
                    </a:solidFill>
                  </a:tcPr>
                </a:tc>
              </a:tr>
            </a:tbl>
          </a:graphicData>
        </a:graphic>
      </p:graphicFrame>
      <p:graphicFrame>
        <p:nvGraphicFramePr>
          <p:cNvPr id="88" name="Google Shape;88;p16"/>
          <p:cNvGraphicFramePr/>
          <p:nvPr/>
        </p:nvGraphicFramePr>
        <p:xfrm>
          <a:off x="6786690" y="2019300"/>
          <a:ext cx="3000000" cy="3000000"/>
        </p:xfrm>
        <a:graphic>
          <a:graphicData uri="http://schemas.openxmlformats.org/drawingml/2006/table">
            <a:tbl>
              <a:tblPr>
                <a:noFill/>
                <a:tableStyleId>{D04EC9BF-199F-4757-96D2-11BC34D376F4}</a:tableStyleId>
              </a:tblPr>
              <a:tblGrid>
                <a:gridCol w="969100"/>
                <a:gridCol w="969100"/>
              </a:tblGrid>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Hadoop 3.1</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Spark 2.4</a:t>
                      </a:r>
                      <a:endParaRPr sz="1400" u="none" cap="none" strike="noStrike"/>
                    </a:p>
                  </a:txBody>
                  <a:tcPr marT="45725" marB="45725" marR="91450" marL="91450" anchor="ctr">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Hive 3.1</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Oozie 5.1</a:t>
                      </a:r>
                      <a:endParaRPr sz="1400" u="none" cap="none" strike="noStrike"/>
                    </a:p>
                  </a:txBody>
                  <a:tcPr marT="45725" marB="45725" marR="91450" marL="91450" anchor="ctr">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HBase 2.2</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Accumulo 1.9</a:t>
                      </a:r>
                      <a:endParaRPr sz="1400" u="none" cap="none" strike="noStrike"/>
                    </a:p>
                  </a:txBody>
                  <a:tcPr marT="45725" marB="45725" marR="91450" marL="91450" anchor="ctr">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Kafka 2.1</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Sqoop 1.4</a:t>
                      </a:r>
                      <a:endParaRPr sz="1400" u="none" cap="none" strike="noStrike"/>
                    </a:p>
                  </a:txBody>
                  <a:tcPr marT="45725" marB="45725" marR="91450" marL="91450" anchor="ctr">
                    <a:solidFill>
                      <a:srgbClr val="6AA84F"/>
                    </a:solidFill>
                  </a:tcPr>
                </a:tc>
              </a:tr>
              <a:tr h="370850">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Solr 7.4</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lt1"/>
                        </a:buClr>
                        <a:buSzPts val="1000"/>
                        <a:buFont typeface="Roboto"/>
                        <a:buNone/>
                      </a:pPr>
                      <a:r>
                        <a:rPr lang="en" sz="1000" u="none" cap="none" strike="noStrike">
                          <a:solidFill>
                            <a:schemeClr val="lt1"/>
                          </a:solidFill>
                        </a:rPr>
                        <a:t>Zookeeper 3.4</a:t>
                      </a:r>
                      <a:endParaRPr sz="1400" u="none" cap="none" strike="noStrike"/>
                    </a:p>
                  </a:txBody>
                  <a:tcPr marT="45725" marB="45725" marR="91450" marL="91450" anchor="ctr">
                    <a:solidFill>
                      <a:srgbClr val="6AA84F"/>
                    </a:solidFill>
                  </a:tcPr>
                </a:tc>
              </a:tr>
              <a:tr h="370850">
                <a:tc>
                  <a:txBody>
                    <a:bodyPr/>
                    <a:lstStyle/>
                    <a:p>
                      <a:pPr indent="0" lvl="0" marL="0" marR="0" rtl="0" algn="l">
                        <a:lnSpc>
                          <a:spcPct val="100000"/>
                        </a:lnSpc>
                        <a:spcBef>
                          <a:spcPts val="0"/>
                        </a:spcBef>
                        <a:spcAft>
                          <a:spcPts val="0"/>
                        </a:spcAft>
                        <a:buClr>
                          <a:schemeClr val="lt1"/>
                        </a:buClr>
                        <a:buSzPts val="1000"/>
                        <a:buFont typeface="Roboto"/>
                        <a:buNone/>
                      </a:pPr>
                      <a:r>
                        <a:t/>
                      </a:r>
                      <a:endParaRPr sz="1400" u="none" cap="none" strike="noStrike"/>
                    </a:p>
                  </a:txBody>
                  <a:tcPr marT="45725" marB="45725" marR="91450" marL="91450" anchor="ctr">
                    <a:solidFill>
                      <a:srgbClr val="6AA84F"/>
                    </a:solidFill>
                  </a:tcPr>
                </a:tc>
                <a:tc>
                  <a:txBody>
                    <a:bodyPr/>
                    <a:lstStyle/>
                    <a:p>
                      <a:pPr indent="0" lvl="0" marL="0" marR="0" rtl="0" algn="ctr">
                        <a:lnSpc>
                          <a:spcPct val="100000"/>
                        </a:lnSpc>
                        <a:spcBef>
                          <a:spcPts val="0"/>
                        </a:spcBef>
                        <a:spcAft>
                          <a:spcPts val="0"/>
                        </a:spcAft>
                        <a:buClr>
                          <a:schemeClr val="dk1"/>
                        </a:buClr>
                        <a:buSzPts val="1000"/>
                        <a:buFont typeface="Roboto"/>
                        <a:buNone/>
                      </a:pPr>
                      <a:r>
                        <a:t/>
                      </a:r>
                      <a:endParaRPr sz="1000" u="none" cap="none" strike="noStrike">
                        <a:solidFill>
                          <a:schemeClr val="lt1"/>
                        </a:solidFill>
                      </a:endParaRPr>
                    </a:p>
                  </a:txBody>
                  <a:tcPr marT="45725" marB="45725" marR="91450" marL="91450" anchor="ctr">
                    <a:solidFill>
                      <a:srgbClr val="6AA84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pic>
        <p:nvPicPr>
          <p:cNvPr id="580" name="Google Shape;580;p52"/>
          <p:cNvPicPr preferRelativeResize="0"/>
          <p:nvPr/>
        </p:nvPicPr>
        <p:blipFill>
          <a:blip r:embed="rId3">
            <a:alphaModFix/>
          </a:blip>
          <a:stretch>
            <a:fillRect/>
          </a:stretch>
        </p:blipFill>
        <p:spPr>
          <a:xfrm>
            <a:off x="152400" y="1295400"/>
            <a:ext cx="8839200" cy="3452813"/>
          </a:xfrm>
          <a:prstGeom prst="rect">
            <a:avLst/>
          </a:prstGeom>
          <a:noFill/>
          <a:ln>
            <a:noFill/>
          </a:ln>
        </p:spPr>
      </p:pic>
      <p:sp>
        <p:nvSpPr>
          <p:cNvPr id="581" name="Google Shape;581;p52"/>
          <p:cNvSpPr txBox="1"/>
          <p:nvPr/>
        </p:nvSpPr>
        <p:spPr>
          <a:xfrm>
            <a:off x="267675" y="305925"/>
            <a:ext cx="87240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Users/ Group in Ranger</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3"/>
          <p:cNvSpPr txBox="1"/>
          <p:nvPr>
            <p:ph type="title"/>
          </p:nvPr>
        </p:nvSpPr>
        <p:spPr>
          <a:xfrm>
            <a:off x="831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 for Analyst</a:t>
            </a:r>
            <a:endParaRPr/>
          </a:p>
        </p:txBody>
      </p:sp>
      <p:pic>
        <p:nvPicPr>
          <p:cNvPr id="587" name="Google Shape;587;p53"/>
          <p:cNvPicPr preferRelativeResize="0"/>
          <p:nvPr/>
        </p:nvPicPr>
        <p:blipFill>
          <a:blip r:embed="rId3">
            <a:alphaModFix/>
          </a:blip>
          <a:stretch>
            <a:fillRect/>
          </a:stretch>
        </p:blipFill>
        <p:spPr>
          <a:xfrm>
            <a:off x="76200" y="1850289"/>
            <a:ext cx="9143999" cy="1442921"/>
          </a:xfrm>
          <a:prstGeom prst="rect">
            <a:avLst/>
          </a:prstGeom>
          <a:noFill/>
          <a:ln>
            <a:noFill/>
          </a:ln>
        </p:spPr>
      </p:pic>
      <p:pic>
        <p:nvPicPr>
          <p:cNvPr id="588" name="Google Shape;588;p53"/>
          <p:cNvPicPr preferRelativeResize="0"/>
          <p:nvPr/>
        </p:nvPicPr>
        <p:blipFill>
          <a:blip r:embed="rId4">
            <a:alphaModFix/>
          </a:blip>
          <a:stretch>
            <a:fillRect/>
          </a:stretch>
        </p:blipFill>
        <p:spPr>
          <a:xfrm>
            <a:off x="-76200" y="1251024"/>
            <a:ext cx="9144001" cy="29462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Tag based policy</a:t>
            </a:r>
            <a:endParaRPr/>
          </a:p>
        </p:txBody>
      </p:sp>
      <p:pic>
        <p:nvPicPr>
          <p:cNvPr id="594" name="Google Shape;594;p54"/>
          <p:cNvPicPr preferRelativeResize="0"/>
          <p:nvPr/>
        </p:nvPicPr>
        <p:blipFill>
          <a:blip r:embed="rId3">
            <a:alphaModFix/>
          </a:blip>
          <a:stretch>
            <a:fillRect/>
          </a:stretch>
        </p:blipFill>
        <p:spPr>
          <a:xfrm>
            <a:off x="3078451" y="1091750"/>
            <a:ext cx="4276025" cy="3746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the Policy</a:t>
            </a:r>
            <a:endParaRPr/>
          </a:p>
        </p:txBody>
      </p:sp>
      <p:sp>
        <p:nvSpPr>
          <p:cNvPr id="600" name="Google Shape;60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1" name="Google Shape;601;p55"/>
          <p:cNvPicPr preferRelativeResize="0"/>
          <p:nvPr/>
        </p:nvPicPr>
        <p:blipFill>
          <a:blip r:embed="rId3">
            <a:alphaModFix/>
          </a:blip>
          <a:stretch>
            <a:fillRect/>
          </a:stretch>
        </p:blipFill>
        <p:spPr>
          <a:xfrm>
            <a:off x="0" y="1738688"/>
            <a:ext cx="9143999" cy="1666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Retry query with Analyst1</a:t>
            </a:r>
            <a:endParaRPr/>
          </a:p>
        </p:txBody>
      </p:sp>
      <p:pic>
        <p:nvPicPr>
          <p:cNvPr descr="o_EMRRanger_8" id="607" name="Google Shape;607;p56"/>
          <p:cNvPicPr preferRelativeResize="0"/>
          <p:nvPr/>
        </p:nvPicPr>
        <p:blipFill>
          <a:blip r:embed="rId3">
            <a:alphaModFix/>
          </a:blip>
          <a:stretch>
            <a:fillRect/>
          </a:stretch>
        </p:blipFill>
        <p:spPr>
          <a:xfrm>
            <a:off x="402675" y="1129750"/>
            <a:ext cx="8429624" cy="3670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311700" y="253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HDFS and Hive services in Ranger </a:t>
            </a:r>
            <a:endParaRPr/>
          </a:p>
        </p:txBody>
      </p:sp>
      <p:pic>
        <p:nvPicPr>
          <p:cNvPr id="613" name="Google Shape;613;p57"/>
          <p:cNvPicPr preferRelativeResize="0"/>
          <p:nvPr/>
        </p:nvPicPr>
        <p:blipFill>
          <a:blip r:embed="rId3">
            <a:alphaModFix/>
          </a:blip>
          <a:stretch>
            <a:fillRect/>
          </a:stretch>
        </p:blipFill>
        <p:spPr>
          <a:xfrm>
            <a:off x="1128499" y="826025"/>
            <a:ext cx="6844875" cy="4227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161225" y="230025"/>
            <a:ext cx="8747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Ranger Policies </a:t>
            </a:r>
            <a:endParaRPr/>
          </a:p>
        </p:txBody>
      </p:sp>
      <p:sp>
        <p:nvSpPr>
          <p:cNvPr id="619" name="Google Shape;61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0" name="Google Shape;620;p58"/>
          <p:cNvPicPr preferRelativeResize="0"/>
          <p:nvPr/>
        </p:nvPicPr>
        <p:blipFill>
          <a:blip r:embed="rId3">
            <a:alphaModFix/>
          </a:blip>
          <a:stretch>
            <a:fillRect/>
          </a:stretch>
        </p:blipFill>
        <p:spPr>
          <a:xfrm>
            <a:off x="85025" y="1050500"/>
            <a:ext cx="9058977" cy="3686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196975" y="177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and Permissions</a:t>
            </a:r>
            <a:endParaRPr/>
          </a:p>
        </p:txBody>
      </p:sp>
      <p:sp>
        <p:nvSpPr>
          <p:cNvPr id="626" name="Google Shape;626;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7" name="Google Shape;627;p59"/>
          <p:cNvPicPr preferRelativeResize="0"/>
          <p:nvPr/>
        </p:nvPicPr>
        <p:blipFill>
          <a:blip r:embed="rId3">
            <a:alphaModFix/>
          </a:blip>
          <a:stretch>
            <a:fillRect/>
          </a:stretch>
        </p:blipFill>
        <p:spPr>
          <a:xfrm>
            <a:off x="76200" y="1003460"/>
            <a:ext cx="9144003" cy="34413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Hadoop user can’t move files</a:t>
            </a:r>
            <a:endParaRPr/>
          </a:p>
        </p:txBody>
      </p:sp>
      <p:sp>
        <p:nvSpPr>
          <p:cNvPr id="633" name="Google Shape;63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4" name="Google Shape;634;p60"/>
          <p:cNvPicPr preferRelativeResize="0"/>
          <p:nvPr/>
        </p:nvPicPr>
        <p:blipFill>
          <a:blip r:embed="rId3">
            <a:alphaModFix/>
          </a:blip>
          <a:stretch>
            <a:fillRect/>
          </a:stretch>
        </p:blipFill>
        <p:spPr>
          <a:xfrm>
            <a:off x="304800" y="1665275"/>
            <a:ext cx="8670674" cy="17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p:nvPr/>
        </p:nvSpPr>
        <p:spPr>
          <a:xfrm>
            <a:off x="6097525" y="874800"/>
            <a:ext cx="2478900" cy="1420800"/>
          </a:xfrm>
          <a:prstGeom prst="rect">
            <a:avLst/>
          </a:prstGeom>
          <a:solidFill>
            <a:srgbClr val="FFFFFF"/>
          </a:solidFill>
          <a:ln cap="flat" cmpd="sng" w="19050">
            <a:solidFill>
              <a:schemeClr val="accent1"/>
            </a:solidFill>
            <a:prstDash val="dash"/>
            <a:round/>
            <a:headEnd len="sm" w="sm" type="none"/>
            <a:tailEnd len="sm" w="sm" type="none"/>
          </a:ln>
        </p:spPr>
        <p:txBody>
          <a:bodyPr anchorCtr="0" anchor="t" bIns="34275" lIns="0" spcFirstLastPara="1" rIns="0" wrap="square" tIns="34275">
            <a:noAutofit/>
          </a:bodyPr>
          <a:lstStyle/>
          <a:p>
            <a:pPr indent="0" lvl="0" marL="0" marR="0" rtl="0" algn="ctr">
              <a:lnSpc>
                <a:spcPct val="100000"/>
              </a:lnSpc>
              <a:spcBef>
                <a:spcPts val="0"/>
              </a:spcBef>
              <a:spcAft>
                <a:spcPts val="0"/>
              </a:spcAft>
              <a:buClr>
                <a:schemeClr val="lt1"/>
              </a:buClr>
              <a:buSzPts val="1100"/>
              <a:buFont typeface="Roboto"/>
              <a:buNone/>
            </a:pPr>
            <a:r>
              <a:rPr b="0" i="0" lang="en" sz="1100" u="none" cap="none" strike="noStrike">
                <a:solidFill>
                  <a:schemeClr val="dk2"/>
                </a:solidFill>
                <a:latin typeface="Roboto"/>
                <a:ea typeface="Roboto"/>
                <a:cs typeface="Roboto"/>
                <a:sym typeface="Roboto"/>
              </a:rPr>
              <a:t>CDP Private Cloud</a:t>
            </a:r>
            <a:endParaRPr b="0" i="0" sz="900" u="none" cap="none" strike="noStrike">
              <a:solidFill>
                <a:schemeClr val="dk2"/>
              </a:solidFill>
              <a:latin typeface="Roboto"/>
              <a:ea typeface="Roboto"/>
              <a:cs typeface="Roboto"/>
              <a:sym typeface="Roboto"/>
            </a:endParaRPr>
          </a:p>
        </p:txBody>
      </p:sp>
      <p:grpSp>
        <p:nvGrpSpPr>
          <p:cNvPr id="94" name="Google Shape;94;p17"/>
          <p:cNvGrpSpPr/>
          <p:nvPr/>
        </p:nvGrpSpPr>
        <p:grpSpPr>
          <a:xfrm>
            <a:off x="6275851" y="1599116"/>
            <a:ext cx="2151196" cy="608762"/>
            <a:chOff x="639037" y="3377871"/>
            <a:chExt cx="2151196" cy="404439"/>
          </a:xfrm>
        </p:grpSpPr>
        <p:grpSp>
          <p:nvGrpSpPr>
            <p:cNvPr id="95" name="Google Shape;95;p17"/>
            <p:cNvGrpSpPr/>
            <p:nvPr/>
          </p:nvGrpSpPr>
          <p:grpSpPr>
            <a:xfrm>
              <a:off x="639037" y="3377871"/>
              <a:ext cx="654547" cy="398576"/>
              <a:chOff x="639037" y="3377871"/>
              <a:chExt cx="654547" cy="398576"/>
            </a:xfrm>
          </p:grpSpPr>
          <p:sp>
            <p:nvSpPr>
              <p:cNvPr id="96" name="Google Shape;96;p17"/>
              <p:cNvSpPr/>
              <p:nvPr/>
            </p:nvSpPr>
            <p:spPr>
              <a:xfrm>
                <a:off x="683384" y="3377871"/>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100"/>
                  <a:buFont typeface="Roboto"/>
                  <a:buNone/>
                </a:pPr>
                <a:r>
                  <a:t/>
                </a:r>
                <a:endParaRPr b="0" i="0" sz="1100" u="none" cap="none" strike="noStrike">
                  <a:solidFill>
                    <a:schemeClr val="dk2"/>
                  </a:solidFill>
                  <a:latin typeface="Roboto Light"/>
                  <a:ea typeface="Roboto Light"/>
                  <a:cs typeface="Roboto Light"/>
                  <a:sym typeface="Roboto Light"/>
                </a:endParaRPr>
              </a:p>
            </p:txBody>
          </p:sp>
          <p:sp>
            <p:nvSpPr>
              <p:cNvPr id="97" name="Google Shape;97;p17"/>
              <p:cNvSpPr/>
              <p:nvPr/>
            </p:nvSpPr>
            <p:spPr>
              <a:xfrm>
                <a:off x="639037" y="3416447"/>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900"/>
                  <a:buFont typeface="Roboto Light"/>
                  <a:buNone/>
                </a:pPr>
                <a:r>
                  <a:rPr b="1" i="0" lang="en" sz="1100" u="none" cap="none" strike="noStrike">
                    <a:solidFill>
                      <a:schemeClr val="dk2"/>
                    </a:solidFill>
                    <a:latin typeface="Roboto Light"/>
                    <a:ea typeface="Roboto Light"/>
                    <a:cs typeface="Roboto Light"/>
                    <a:sym typeface="Roboto Light"/>
                  </a:rPr>
                  <a:t>Data Hub</a:t>
                </a:r>
                <a:endParaRPr b="1" i="0" sz="1100" u="none" cap="none" strike="noStrike">
                  <a:solidFill>
                    <a:schemeClr val="dk2"/>
                  </a:solidFill>
                  <a:latin typeface="Roboto Light"/>
                  <a:ea typeface="Roboto Light"/>
                  <a:cs typeface="Roboto Light"/>
                  <a:sym typeface="Roboto Light"/>
                </a:endParaRPr>
              </a:p>
            </p:txBody>
          </p:sp>
        </p:grpSp>
        <p:grpSp>
          <p:nvGrpSpPr>
            <p:cNvPr id="98" name="Google Shape;98;p17"/>
            <p:cNvGrpSpPr/>
            <p:nvPr/>
          </p:nvGrpSpPr>
          <p:grpSpPr>
            <a:xfrm>
              <a:off x="1387361" y="3379871"/>
              <a:ext cx="654547" cy="398577"/>
              <a:chOff x="1387362" y="3379871"/>
              <a:chExt cx="654547" cy="398577"/>
            </a:xfrm>
          </p:grpSpPr>
          <p:sp>
            <p:nvSpPr>
              <p:cNvPr id="99" name="Google Shape;99;p17"/>
              <p:cNvSpPr/>
              <p:nvPr/>
            </p:nvSpPr>
            <p:spPr>
              <a:xfrm>
                <a:off x="1431709" y="3379871"/>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100"/>
                  <a:buFont typeface="Roboto"/>
                  <a:buNone/>
                </a:pPr>
                <a:r>
                  <a:t/>
                </a:r>
                <a:endParaRPr b="0" i="0" sz="1100" u="none" cap="none" strike="noStrike">
                  <a:solidFill>
                    <a:schemeClr val="dk2"/>
                  </a:solidFill>
                  <a:latin typeface="Roboto Light"/>
                  <a:ea typeface="Roboto Light"/>
                  <a:cs typeface="Roboto Light"/>
                  <a:sym typeface="Roboto Light"/>
                </a:endParaRPr>
              </a:p>
            </p:txBody>
          </p:sp>
          <p:sp>
            <p:nvSpPr>
              <p:cNvPr id="100" name="Google Shape;100;p17"/>
              <p:cNvSpPr/>
              <p:nvPr/>
            </p:nvSpPr>
            <p:spPr>
              <a:xfrm>
                <a:off x="1387362" y="3418448"/>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800"/>
                  <a:buFont typeface="Roboto Light"/>
                  <a:buNone/>
                </a:pPr>
                <a:r>
                  <a:rPr b="1" i="0" lang="en" sz="1100" u="none" cap="none" strike="noStrike">
                    <a:solidFill>
                      <a:schemeClr val="dk2"/>
                    </a:solidFill>
                    <a:latin typeface="Roboto Light"/>
                    <a:ea typeface="Roboto Light"/>
                    <a:cs typeface="Roboto Light"/>
                    <a:sym typeface="Roboto Light"/>
                  </a:rPr>
                  <a:t>CDW</a:t>
                </a:r>
                <a:endParaRPr b="1" i="0" sz="800" u="none" cap="none" strike="noStrike">
                  <a:solidFill>
                    <a:schemeClr val="dk2"/>
                  </a:solidFill>
                  <a:latin typeface="Roboto Light"/>
                  <a:ea typeface="Roboto Light"/>
                  <a:cs typeface="Roboto Light"/>
                  <a:sym typeface="Roboto Light"/>
                </a:endParaRPr>
              </a:p>
            </p:txBody>
          </p:sp>
        </p:grpSp>
        <p:grpSp>
          <p:nvGrpSpPr>
            <p:cNvPr id="101" name="Google Shape;101;p17"/>
            <p:cNvGrpSpPr/>
            <p:nvPr/>
          </p:nvGrpSpPr>
          <p:grpSpPr>
            <a:xfrm>
              <a:off x="2135686" y="3383732"/>
              <a:ext cx="654547" cy="398578"/>
              <a:chOff x="2135686" y="3383732"/>
              <a:chExt cx="654547" cy="398578"/>
            </a:xfrm>
          </p:grpSpPr>
          <p:sp>
            <p:nvSpPr>
              <p:cNvPr id="102" name="Google Shape;102;p17"/>
              <p:cNvSpPr/>
              <p:nvPr/>
            </p:nvSpPr>
            <p:spPr>
              <a:xfrm>
                <a:off x="2180033" y="3383732"/>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100"/>
                  <a:buFont typeface="Roboto"/>
                  <a:buNone/>
                </a:pPr>
                <a:r>
                  <a:t/>
                </a:r>
                <a:endParaRPr b="0" i="0" sz="1100" u="none" cap="none" strike="noStrike">
                  <a:solidFill>
                    <a:schemeClr val="dk2"/>
                  </a:solidFill>
                  <a:latin typeface="Roboto Light"/>
                  <a:ea typeface="Roboto Light"/>
                  <a:cs typeface="Roboto Light"/>
                  <a:sym typeface="Roboto Light"/>
                </a:endParaRPr>
              </a:p>
            </p:txBody>
          </p:sp>
          <p:sp>
            <p:nvSpPr>
              <p:cNvPr id="103" name="Google Shape;103;p17"/>
              <p:cNvSpPr/>
              <p:nvPr/>
            </p:nvSpPr>
            <p:spPr>
              <a:xfrm>
                <a:off x="2135686" y="3422310"/>
                <a:ext cx="610200" cy="3600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800"/>
                  <a:buFont typeface="Roboto Light"/>
                  <a:buNone/>
                </a:pPr>
                <a:r>
                  <a:rPr b="1" i="0" lang="en" sz="1100" u="none" cap="none" strike="noStrike">
                    <a:solidFill>
                      <a:schemeClr val="dk2"/>
                    </a:solidFill>
                    <a:latin typeface="Roboto Light"/>
                    <a:ea typeface="Roboto Light"/>
                    <a:cs typeface="Roboto Light"/>
                    <a:sym typeface="Roboto Light"/>
                  </a:rPr>
                  <a:t>CML</a:t>
                </a:r>
                <a:endParaRPr b="1" i="0" sz="800" u="none" cap="none" strike="noStrike">
                  <a:solidFill>
                    <a:schemeClr val="dk2"/>
                  </a:solidFill>
                  <a:latin typeface="Roboto Light"/>
                  <a:ea typeface="Roboto Light"/>
                  <a:cs typeface="Roboto Light"/>
                  <a:sym typeface="Roboto Light"/>
                </a:endParaRPr>
              </a:p>
            </p:txBody>
          </p:sp>
        </p:grpSp>
      </p:grpSp>
      <p:sp>
        <p:nvSpPr>
          <p:cNvPr id="104" name="Google Shape;104;p17"/>
          <p:cNvSpPr/>
          <p:nvPr/>
        </p:nvSpPr>
        <p:spPr>
          <a:xfrm>
            <a:off x="6275850" y="1178000"/>
            <a:ext cx="2151300" cy="308100"/>
          </a:xfrm>
          <a:prstGeom prst="roundRect">
            <a:avLst>
              <a:gd fmla="val 2965" name="adj"/>
            </a:avLst>
          </a:prstGeom>
          <a:solidFill>
            <a:srgbClr val="FFFFFF"/>
          </a:solidFill>
          <a:ln cap="flat" cmpd="sng" w="19050">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1100"/>
              <a:buFont typeface="Roboto Light"/>
              <a:buNone/>
            </a:pPr>
            <a:r>
              <a:rPr b="1" i="0" lang="en" sz="1100" u="none" cap="none" strike="noStrike">
                <a:solidFill>
                  <a:schemeClr val="dk2"/>
                </a:solidFill>
                <a:latin typeface="Roboto Light"/>
                <a:ea typeface="Roboto Light"/>
                <a:cs typeface="Roboto Light"/>
                <a:sym typeface="Roboto Light"/>
              </a:rPr>
              <a:t>Management Console</a:t>
            </a:r>
            <a:endParaRPr b="0" i="0" sz="1100" u="none" cap="none" strike="noStrike">
              <a:solidFill>
                <a:schemeClr val="dk2"/>
              </a:solidFill>
              <a:latin typeface="Roboto Light"/>
              <a:ea typeface="Roboto Light"/>
              <a:cs typeface="Roboto Light"/>
              <a:sym typeface="Roboto Light"/>
            </a:endParaRPr>
          </a:p>
        </p:txBody>
      </p:sp>
      <p:sp>
        <p:nvSpPr>
          <p:cNvPr id="105" name="Google Shape;105;p17"/>
          <p:cNvSpPr txBox="1"/>
          <p:nvPr>
            <p:ph type="title"/>
          </p:nvPr>
        </p:nvSpPr>
        <p:spPr>
          <a:xfrm>
            <a:off x="159300" y="201200"/>
            <a:ext cx="8520600" cy="608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 Upgrade Path </a:t>
            </a:r>
            <a:endParaRPr/>
          </a:p>
        </p:txBody>
      </p:sp>
      <p:sp>
        <p:nvSpPr>
          <p:cNvPr id="106" name="Google Shape;106;p17"/>
          <p:cNvSpPr txBox="1"/>
          <p:nvPr/>
        </p:nvSpPr>
        <p:spPr>
          <a:xfrm>
            <a:off x="342900" y="1120800"/>
            <a:ext cx="5506800" cy="1849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40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CDP Data Center provides the stateful elements for new wave of containerized compute applications</a:t>
            </a:r>
            <a:endParaRPr b="0" i="0" sz="1200" u="none" cap="none" strike="noStrike">
              <a:solidFill>
                <a:srgbClr val="7F7F7F"/>
              </a:solidFill>
              <a:latin typeface="Roboto"/>
              <a:ea typeface="Roboto"/>
              <a:cs typeface="Roboto"/>
              <a:sym typeface="Roboto"/>
            </a:endParaRPr>
          </a:p>
          <a:p>
            <a:pPr indent="-304800" lvl="1" marL="914400" marR="0" rtl="0" algn="l">
              <a:lnSpc>
                <a:spcPct val="100000"/>
              </a:lnSpc>
              <a:spcBef>
                <a:spcPts val="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Storage</a:t>
            </a:r>
            <a:endParaRPr b="0" i="0" sz="1200" u="none" cap="none" strike="noStrike">
              <a:solidFill>
                <a:srgbClr val="7F7F7F"/>
              </a:solidFill>
              <a:latin typeface="Roboto"/>
              <a:ea typeface="Roboto"/>
              <a:cs typeface="Roboto"/>
              <a:sym typeface="Roboto"/>
            </a:endParaRPr>
          </a:p>
          <a:p>
            <a:pPr indent="-304800" lvl="1" marL="914400" marR="0" rtl="0" algn="l">
              <a:lnSpc>
                <a:spcPct val="100000"/>
              </a:lnSpc>
              <a:spcBef>
                <a:spcPts val="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Table Schema</a:t>
            </a:r>
            <a:endParaRPr b="0" i="0" sz="1200" u="none" cap="none" strike="noStrike">
              <a:solidFill>
                <a:srgbClr val="7F7F7F"/>
              </a:solidFill>
              <a:latin typeface="Roboto"/>
              <a:ea typeface="Roboto"/>
              <a:cs typeface="Roboto"/>
              <a:sym typeface="Roboto"/>
            </a:endParaRPr>
          </a:p>
          <a:p>
            <a:pPr indent="-304800" lvl="1" marL="914400" marR="0" rtl="0" algn="l">
              <a:lnSpc>
                <a:spcPct val="100000"/>
              </a:lnSpc>
              <a:spcBef>
                <a:spcPts val="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Authentication &amp; Authorization</a:t>
            </a:r>
            <a:endParaRPr b="0" i="0" sz="1200" u="none" cap="none" strike="noStrike">
              <a:solidFill>
                <a:srgbClr val="7F7F7F"/>
              </a:solidFill>
              <a:latin typeface="Roboto"/>
              <a:ea typeface="Roboto"/>
              <a:cs typeface="Roboto"/>
              <a:sym typeface="Roboto"/>
            </a:endParaRPr>
          </a:p>
          <a:p>
            <a:pPr indent="-304800" lvl="1" marL="914400" marR="0" rtl="0" algn="l">
              <a:lnSpc>
                <a:spcPct val="100000"/>
              </a:lnSpc>
              <a:spcBef>
                <a:spcPts val="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Governance</a:t>
            </a:r>
            <a:endParaRPr b="0" i="0" sz="1200" u="none" cap="none" strike="noStrike">
              <a:solidFill>
                <a:srgbClr val="7F7F7F"/>
              </a:solidFill>
              <a:latin typeface="Roboto"/>
              <a:ea typeface="Roboto"/>
              <a:cs typeface="Roboto"/>
              <a:sym typeface="Roboto"/>
            </a:endParaRPr>
          </a:p>
          <a:p>
            <a:pPr indent="0" lvl="0" marL="457200" marR="0" rtl="0" algn="l">
              <a:lnSpc>
                <a:spcPct val="100000"/>
              </a:lnSpc>
              <a:spcBef>
                <a:spcPts val="400"/>
              </a:spcBef>
              <a:spcAft>
                <a:spcPts val="0"/>
              </a:spcAft>
              <a:buClr>
                <a:srgbClr val="000000"/>
              </a:buClr>
              <a:buSzPts val="1200"/>
              <a:buFont typeface="Arial"/>
              <a:buNone/>
            </a:pPr>
            <a:r>
              <a:t/>
            </a:r>
            <a:endParaRPr b="0" i="0" sz="1200" u="none" cap="none" strike="noStrike">
              <a:solidFill>
                <a:srgbClr val="7F7F7F"/>
              </a:solidFill>
              <a:latin typeface="Roboto"/>
              <a:ea typeface="Roboto"/>
              <a:cs typeface="Roboto"/>
              <a:sym typeface="Roboto"/>
            </a:endParaRPr>
          </a:p>
          <a:p>
            <a:pPr indent="-304800" lvl="0" marL="457200" marR="0" rtl="0" algn="l">
              <a:lnSpc>
                <a:spcPct val="100000"/>
              </a:lnSpc>
              <a:spcBef>
                <a:spcPts val="400"/>
              </a:spcBef>
              <a:spcAft>
                <a:spcPts val="0"/>
              </a:spcAft>
              <a:buClr>
                <a:srgbClr val="BFBFBF"/>
              </a:buClr>
              <a:buSzPts val="1200"/>
              <a:buFont typeface="Roboto"/>
              <a:buChar char="•"/>
            </a:pPr>
            <a:r>
              <a:rPr b="0" i="0" lang="en" sz="1200" u="none" cap="none" strike="noStrike">
                <a:solidFill>
                  <a:srgbClr val="7F7F7F"/>
                </a:solidFill>
                <a:latin typeface="Roboto"/>
                <a:ea typeface="Roboto"/>
                <a:cs typeface="Roboto"/>
                <a:sym typeface="Roboto"/>
              </a:rPr>
              <a:t>Plan your path to CDP-DC now,  expand to new experiences later</a:t>
            </a:r>
            <a:endParaRPr b="0" i="0" sz="1200" u="none" cap="none" strike="noStrike">
              <a:solidFill>
                <a:schemeClr val="accent6"/>
              </a:solidFill>
              <a:latin typeface="Roboto"/>
              <a:ea typeface="Roboto"/>
              <a:cs typeface="Roboto"/>
              <a:sym typeface="Roboto"/>
            </a:endParaRPr>
          </a:p>
        </p:txBody>
      </p:sp>
      <p:grpSp>
        <p:nvGrpSpPr>
          <p:cNvPr id="107" name="Google Shape;107;p17"/>
          <p:cNvGrpSpPr/>
          <p:nvPr/>
        </p:nvGrpSpPr>
        <p:grpSpPr>
          <a:xfrm>
            <a:off x="6594575" y="2953688"/>
            <a:ext cx="1550400" cy="1525500"/>
            <a:chOff x="5525586" y="3044139"/>
            <a:chExt cx="1550400" cy="1525500"/>
          </a:xfrm>
        </p:grpSpPr>
        <p:sp>
          <p:nvSpPr>
            <p:cNvPr id="108" name="Google Shape;108;p17"/>
            <p:cNvSpPr/>
            <p:nvPr/>
          </p:nvSpPr>
          <p:spPr>
            <a:xfrm>
              <a:off x="5525586" y="3044139"/>
              <a:ext cx="1550400" cy="15255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t" bIns="34275" lIns="0" spcFirstLastPara="1" rIns="0" wrap="square" tIns="34275">
              <a:noAutofit/>
            </a:bodyPr>
            <a:lstStyle/>
            <a:p>
              <a:pPr indent="0" lvl="0" marL="0" marR="0" rtl="0" algn="ctr">
                <a:lnSpc>
                  <a:spcPct val="100000"/>
                </a:lnSpc>
                <a:spcBef>
                  <a:spcPts val="0"/>
                </a:spcBef>
                <a:spcAft>
                  <a:spcPts val="0"/>
                </a:spcAft>
                <a:buClr>
                  <a:schemeClr val="lt1"/>
                </a:buClr>
                <a:buSzPts val="1100"/>
                <a:buFont typeface="Roboto"/>
                <a:buNone/>
              </a:pPr>
              <a:r>
                <a:rPr b="0" i="0" lang="en" sz="1100" u="none" cap="none" strike="noStrike">
                  <a:solidFill>
                    <a:schemeClr val="dk1"/>
                  </a:solidFill>
                  <a:latin typeface="Roboto"/>
                  <a:ea typeface="Roboto"/>
                  <a:cs typeface="Roboto"/>
                  <a:sym typeface="Roboto"/>
                </a:rPr>
                <a:t>CDP Data Center</a:t>
              </a:r>
              <a:endParaRPr b="0" i="0" sz="11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lt1"/>
                </a:buClr>
                <a:buSzPts val="900"/>
                <a:buFont typeface="Roboto"/>
                <a:buNone/>
              </a:pPr>
              <a:r>
                <a:rPr b="0" i="0" lang="en" sz="900" u="none" cap="none" strike="noStrike">
                  <a:solidFill>
                    <a:schemeClr val="dk1"/>
                  </a:solidFill>
                  <a:latin typeface="Roboto"/>
                  <a:ea typeface="Roboto"/>
                  <a:cs typeface="Roboto"/>
                  <a:sym typeface="Roboto"/>
                </a:rPr>
                <a:t>(SDX environment)</a:t>
              </a:r>
              <a:endParaRPr b="0" i="0" sz="900" u="none" cap="none" strike="noStrike">
                <a:solidFill>
                  <a:schemeClr val="dk1"/>
                </a:solidFill>
                <a:latin typeface="Roboto"/>
                <a:ea typeface="Roboto"/>
                <a:cs typeface="Roboto"/>
                <a:sym typeface="Roboto"/>
              </a:endParaRPr>
            </a:p>
          </p:txBody>
        </p:sp>
        <p:sp>
          <p:nvSpPr>
            <p:cNvPr id="109" name="Google Shape;109;p17"/>
            <p:cNvSpPr/>
            <p:nvPr/>
          </p:nvSpPr>
          <p:spPr>
            <a:xfrm>
              <a:off x="5595053" y="3513364"/>
              <a:ext cx="1400700" cy="287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Apps</a:t>
              </a:r>
              <a:endParaRPr b="0" i="0" sz="1100" u="none" cap="none" strike="noStrike">
                <a:solidFill>
                  <a:schemeClr val="dk1"/>
                </a:solidFill>
                <a:latin typeface="Roboto"/>
                <a:ea typeface="Roboto"/>
                <a:cs typeface="Roboto"/>
                <a:sym typeface="Roboto"/>
              </a:endParaRPr>
            </a:p>
          </p:txBody>
        </p:sp>
        <p:sp>
          <p:nvSpPr>
            <p:cNvPr id="110" name="Google Shape;110;p17"/>
            <p:cNvSpPr/>
            <p:nvPr/>
          </p:nvSpPr>
          <p:spPr>
            <a:xfrm>
              <a:off x="5595053" y="3864045"/>
              <a:ext cx="1400700" cy="2874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Data</a:t>
              </a:r>
              <a:endParaRPr b="0" i="0" sz="1100" u="none" cap="none" strike="noStrike">
                <a:solidFill>
                  <a:schemeClr val="dk1"/>
                </a:solidFill>
                <a:latin typeface="Roboto"/>
                <a:ea typeface="Roboto"/>
                <a:cs typeface="Roboto"/>
                <a:sym typeface="Roboto"/>
              </a:endParaRPr>
            </a:p>
          </p:txBody>
        </p:sp>
        <p:sp>
          <p:nvSpPr>
            <p:cNvPr id="111" name="Google Shape;111;p17"/>
            <p:cNvSpPr/>
            <p:nvPr/>
          </p:nvSpPr>
          <p:spPr>
            <a:xfrm>
              <a:off x="5595053" y="4214725"/>
              <a:ext cx="1400700" cy="287400"/>
            </a:xfrm>
            <a:prstGeom prst="rect">
              <a:avLst/>
            </a:prstGeom>
            <a:solidFill>
              <a:srgbClr val="FFFFFF"/>
            </a:solidFill>
            <a:ln cap="flat" cmpd="sng" w="9525">
              <a:solidFill>
                <a:schemeClr val="accent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Hardware</a:t>
              </a:r>
              <a:endParaRPr b="0" i="0" sz="1100" u="none" cap="none" strike="noStrike">
                <a:solidFill>
                  <a:schemeClr val="dk1"/>
                </a:solidFill>
                <a:latin typeface="Roboto"/>
                <a:ea typeface="Roboto"/>
                <a:cs typeface="Roboto"/>
                <a:sym typeface="Roboto"/>
              </a:endParaRPr>
            </a:p>
          </p:txBody>
        </p:sp>
      </p:grpSp>
      <p:grpSp>
        <p:nvGrpSpPr>
          <p:cNvPr id="112" name="Google Shape;112;p17"/>
          <p:cNvGrpSpPr/>
          <p:nvPr/>
        </p:nvGrpSpPr>
        <p:grpSpPr>
          <a:xfrm>
            <a:off x="846621" y="3058464"/>
            <a:ext cx="1550475" cy="1420650"/>
            <a:chOff x="-146141" y="4198553"/>
            <a:chExt cx="2067300" cy="1894200"/>
          </a:xfrm>
        </p:grpSpPr>
        <p:sp>
          <p:nvSpPr>
            <p:cNvPr id="113" name="Google Shape;113;p17"/>
            <p:cNvSpPr/>
            <p:nvPr/>
          </p:nvSpPr>
          <p:spPr>
            <a:xfrm>
              <a:off x="-146141" y="4198553"/>
              <a:ext cx="2067300" cy="1894200"/>
            </a:xfrm>
            <a:prstGeom prst="rect">
              <a:avLst/>
            </a:prstGeom>
            <a:solidFill>
              <a:srgbClr val="FFFFFF"/>
            </a:solidFill>
            <a:ln cap="flat" cmpd="sng" w="19050">
              <a:solidFill>
                <a:schemeClr val="accent6"/>
              </a:solidFill>
              <a:prstDash val="solid"/>
              <a:round/>
              <a:headEnd len="sm" w="sm" type="none"/>
              <a:tailEnd len="sm" w="sm" type="none"/>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CDH 5 / HDP 2</a:t>
              </a:r>
              <a:endParaRPr b="0" i="0" sz="1100" u="none" cap="none" strike="noStrike">
                <a:solidFill>
                  <a:schemeClr val="dk1"/>
                </a:solidFill>
                <a:latin typeface="Roboto"/>
                <a:ea typeface="Roboto"/>
                <a:cs typeface="Roboto"/>
                <a:sym typeface="Roboto"/>
              </a:endParaRPr>
            </a:p>
          </p:txBody>
        </p:sp>
        <p:sp>
          <p:nvSpPr>
            <p:cNvPr id="114" name="Google Shape;114;p17"/>
            <p:cNvSpPr/>
            <p:nvPr/>
          </p:nvSpPr>
          <p:spPr>
            <a:xfrm>
              <a:off x="-46401" y="4684501"/>
              <a:ext cx="1867800" cy="383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Apps</a:t>
              </a:r>
              <a:endParaRPr b="0" i="0" sz="1100" u="none" cap="none" strike="noStrike">
                <a:solidFill>
                  <a:schemeClr val="dk1"/>
                </a:solidFill>
                <a:latin typeface="Roboto"/>
                <a:ea typeface="Roboto"/>
                <a:cs typeface="Roboto"/>
                <a:sym typeface="Roboto"/>
              </a:endParaRPr>
            </a:p>
          </p:txBody>
        </p:sp>
        <p:sp>
          <p:nvSpPr>
            <p:cNvPr id="115" name="Google Shape;115;p17"/>
            <p:cNvSpPr/>
            <p:nvPr/>
          </p:nvSpPr>
          <p:spPr>
            <a:xfrm>
              <a:off x="-46401" y="5152075"/>
              <a:ext cx="1867800" cy="3834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Data</a:t>
              </a:r>
              <a:endParaRPr b="0" i="0" sz="1100" u="none" cap="none" strike="noStrike">
                <a:solidFill>
                  <a:schemeClr val="dk1"/>
                </a:solidFill>
                <a:latin typeface="Roboto"/>
                <a:ea typeface="Roboto"/>
                <a:cs typeface="Roboto"/>
                <a:sym typeface="Roboto"/>
              </a:endParaRPr>
            </a:p>
          </p:txBody>
        </p:sp>
        <p:sp>
          <p:nvSpPr>
            <p:cNvPr id="116" name="Google Shape;116;p17"/>
            <p:cNvSpPr/>
            <p:nvPr/>
          </p:nvSpPr>
          <p:spPr>
            <a:xfrm>
              <a:off x="-46401" y="5619650"/>
              <a:ext cx="1867800" cy="383400"/>
            </a:xfrm>
            <a:prstGeom prst="rect">
              <a:avLst/>
            </a:prstGeom>
            <a:solidFill>
              <a:srgbClr val="FFFFFF"/>
            </a:solidFill>
            <a:ln cap="flat" cmpd="sng" w="9525">
              <a:solidFill>
                <a:schemeClr val="accent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Hardware</a:t>
              </a:r>
              <a:endParaRPr b="0" i="0" sz="1100" u="none" cap="none" strike="noStrike">
                <a:solidFill>
                  <a:schemeClr val="dk1"/>
                </a:solidFill>
                <a:latin typeface="Roboto"/>
                <a:ea typeface="Roboto"/>
                <a:cs typeface="Roboto"/>
                <a:sym typeface="Roboto"/>
              </a:endParaRPr>
            </a:p>
          </p:txBody>
        </p:sp>
      </p:grpSp>
      <p:sp>
        <p:nvSpPr>
          <p:cNvPr id="117" name="Google Shape;117;p17"/>
          <p:cNvSpPr/>
          <p:nvPr/>
        </p:nvSpPr>
        <p:spPr>
          <a:xfrm>
            <a:off x="2633471" y="3375801"/>
            <a:ext cx="850800" cy="407400"/>
          </a:xfrm>
          <a:prstGeom prst="rightArrow">
            <a:avLst>
              <a:gd fmla="val 78373"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1100"/>
              <a:buFont typeface="Roboto"/>
              <a:buNone/>
            </a:pPr>
            <a:r>
              <a:rPr b="0" i="0" lang="en" sz="1100" u="none" cap="none" strike="noStrike">
                <a:solidFill>
                  <a:schemeClr val="dk2"/>
                </a:solidFill>
                <a:latin typeface="Roboto"/>
                <a:ea typeface="Roboto"/>
                <a:cs typeface="Roboto"/>
                <a:sym typeface="Roboto"/>
              </a:rPr>
              <a:t>Upgrade</a:t>
            </a:r>
            <a:endParaRPr b="0" i="0" sz="1100" u="none" cap="none" strike="noStrike">
              <a:solidFill>
                <a:schemeClr val="dk2"/>
              </a:solidFill>
              <a:latin typeface="Roboto"/>
              <a:ea typeface="Roboto"/>
              <a:cs typeface="Roboto"/>
              <a:sym typeface="Roboto"/>
            </a:endParaRPr>
          </a:p>
        </p:txBody>
      </p:sp>
      <p:grpSp>
        <p:nvGrpSpPr>
          <p:cNvPr id="118" name="Google Shape;118;p17"/>
          <p:cNvGrpSpPr/>
          <p:nvPr/>
        </p:nvGrpSpPr>
        <p:grpSpPr>
          <a:xfrm>
            <a:off x="3720601" y="3058418"/>
            <a:ext cx="1550400" cy="1420800"/>
            <a:chOff x="2961584" y="3148870"/>
            <a:chExt cx="1550400" cy="1420800"/>
          </a:xfrm>
        </p:grpSpPr>
        <p:sp>
          <p:nvSpPr>
            <p:cNvPr id="119" name="Google Shape;119;p17"/>
            <p:cNvSpPr/>
            <p:nvPr/>
          </p:nvSpPr>
          <p:spPr>
            <a:xfrm>
              <a:off x="2961584" y="3148870"/>
              <a:ext cx="1550400" cy="1420800"/>
            </a:xfrm>
            <a:prstGeom prst="rect">
              <a:avLst/>
            </a:prstGeom>
            <a:solidFill>
              <a:srgbClr val="FFFFFF"/>
            </a:solidFill>
            <a:ln cap="flat" cmpd="sng" w="19050">
              <a:solidFill>
                <a:schemeClr val="accent6"/>
              </a:solidFill>
              <a:prstDash val="solid"/>
              <a:round/>
              <a:headEnd len="sm" w="sm" type="none"/>
              <a:tailEnd len="sm" w="sm" type="none"/>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CDH 6 / HDP 3</a:t>
              </a:r>
              <a:endParaRPr b="0" i="0" sz="11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Roboto"/>
                <a:buNone/>
              </a:pPr>
              <a:r>
                <a:t/>
              </a:r>
              <a:endParaRPr b="0" i="0" sz="1100" u="none" cap="none" strike="noStrike">
                <a:solidFill>
                  <a:schemeClr val="dk1"/>
                </a:solidFill>
                <a:latin typeface="Roboto"/>
                <a:ea typeface="Roboto"/>
                <a:cs typeface="Roboto"/>
                <a:sym typeface="Roboto"/>
              </a:endParaRPr>
            </a:p>
          </p:txBody>
        </p:sp>
        <p:sp>
          <p:nvSpPr>
            <p:cNvPr id="120" name="Google Shape;120;p17"/>
            <p:cNvSpPr/>
            <p:nvPr/>
          </p:nvSpPr>
          <p:spPr>
            <a:xfrm>
              <a:off x="3036393" y="3513375"/>
              <a:ext cx="1400700" cy="287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Apps</a:t>
              </a:r>
              <a:endParaRPr b="0" i="0" sz="1100" u="none" cap="none" strike="noStrike">
                <a:solidFill>
                  <a:schemeClr val="dk1"/>
                </a:solidFill>
                <a:latin typeface="Roboto"/>
                <a:ea typeface="Roboto"/>
                <a:cs typeface="Roboto"/>
                <a:sym typeface="Roboto"/>
              </a:endParaRPr>
            </a:p>
          </p:txBody>
        </p:sp>
        <p:sp>
          <p:nvSpPr>
            <p:cNvPr id="121" name="Google Shape;121;p17"/>
            <p:cNvSpPr/>
            <p:nvPr/>
          </p:nvSpPr>
          <p:spPr>
            <a:xfrm>
              <a:off x="3036393" y="3864057"/>
              <a:ext cx="1400700" cy="2874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Data</a:t>
              </a:r>
              <a:endParaRPr b="0" i="0" sz="1100" u="none" cap="none" strike="noStrike">
                <a:solidFill>
                  <a:schemeClr val="dk1"/>
                </a:solidFill>
                <a:latin typeface="Roboto"/>
                <a:ea typeface="Roboto"/>
                <a:cs typeface="Roboto"/>
                <a:sym typeface="Roboto"/>
              </a:endParaRPr>
            </a:p>
          </p:txBody>
        </p:sp>
        <p:sp>
          <p:nvSpPr>
            <p:cNvPr id="122" name="Google Shape;122;p17"/>
            <p:cNvSpPr/>
            <p:nvPr/>
          </p:nvSpPr>
          <p:spPr>
            <a:xfrm>
              <a:off x="3036393" y="4214738"/>
              <a:ext cx="1400700" cy="287400"/>
            </a:xfrm>
            <a:prstGeom prst="rect">
              <a:avLst/>
            </a:prstGeom>
            <a:solidFill>
              <a:srgbClr val="FFFFFF"/>
            </a:solidFill>
            <a:ln cap="flat" cmpd="sng" w="9525">
              <a:solidFill>
                <a:schemeClr val="accent6"/>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BFBFBF"/>
                </a:buClr>
                <a:buSzPts val="1100"/>
                <a:buFont typeface="Roboto"/>
                <a:buNone/>
              </a:pPr>
              <a:r>
                <a:rPr b="0" i="0" lang="en" sz="1100" u="none" cap="none" strike="noStrike">
                  <a:solidFill>
                    <a:schemeClr val="dk1"/>
                  </a:solidFill>
                  <a:latin typeface="Roboto"/>
                  <a:ea typeface="Roboto"/>
                  <a:cs typeface="Roboto"/>
                  <a:sym typeface="Roboto"/>
                </a:rPr>
                <a:t>Existing Hardware</a:t>
              </a:r>
              <a:endParaRPr b="0" i="0" sz="1100" u="none" cap="none" strike="noStrike">
                <a:solidFill>
                  <a:schemeClr val="dk1"/>
                </a:solidFill>
                <a:latin typeface="Roboto"/>
                <a:ea typeface="Roboto"/>
                <a:cs typeface="Roboto"/>
                <a:sym typeface="Roboto"/>
              </a:endParaRPr>
            </a:p>
          </p:txBody>
        </p:sp>
      </p:grpSp>
      <p:sp>
        <p:nvSpPr>
          <p:cNvPr id="123" name="Google Shape;123;p17"/>
          <p:cNvSpPr/>
          <p:nvPr/>
        </p:nvSpPr>
        <p:spPr>
          <a:xfrm>
            <a:off x="5507446" y="3375801"/>
            <a:ext cx="850800" cy="407400"/>
          </a:xfrm>
          <a:prstGeom prst="rightArrow">
            <a:avLst>
              <a:gd fmla="val 78373"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1100"/>
              <a:buFont typeface="Roboto"/>
              <a:buNone/>
            </a:pPr>
            <a:r>
              <a:rPr b="0" i="0" lang="en" sz="1100" u="none" cap="none" strike="noStrike">
                <a:solidFill>
                  <a:schemeClr val="dk2"/>
                </a:solidFill>
                <a:latin typeface="Roboto"/>
                <a:ea typeface="Roboto"/>
                <a:cs typeface="Roboto"/>
                <a:sym typeface="Roboto"/>
              </a:rPr>
              <a:t>Upgrade</a:t>
            </a:r>
            <a:endParaRPr b="0" i="0" sz="1100" u="none" cap="none" strike="noStrike">
              <a:solidFill>
                <a:schemeClr val="dk2"/>
              </a:solidFill>
              <a:latin typeface="Roboto"/>
              <a:ea typeface="Roboto"/>
              <a:cs typeface="Roboto"/>
              <a:sym typeface="Roboto"/>
            </a:endParaRPr>
          </a:p>
        </p:txBody>
      </p:sp>
      <p:sp>
        <p:nvSpPr>
          <p:cNvPr id="124" name="Google Shape;124;p17"/>
          <p:cNvSpPr/>
          <p:nvPr/>
        </p:nvSpPr>
        <p:spPr>
          <a:xfrm>
            <a:off x="2633471" y="4051399"/>
            <a:ext cx="3724800" cy="407400"/>
          </a:xfrm>
          <a:prstGeom prst="rightArrow">
            <a:avLst>
              <a:gd fmla="val 78373"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1100"/>
              <a:buFont typeface="Roboto"/>
              <a:buNone/>
            </a:pPr>
            <a:r>
              <a:rPr b="0" i="0" lang="en" sz="1100" u="none" cap="none" strike="noStrike">
                <a:solidFill>
                  <a:schemeClr val="dk2"/>
                </a:solidFill>
                <a:latin typeface="Roboto"/>
                <a:ea typeface="Roboto"/>
                <a:cs typeface="Roboto"/>
                <a:sym typeface="Roboto"/>
              </a:rPr>
              <a:t>Upgrade</a:t>
            </a:r>
            <a:endParaRPr b="0" i="0" sz="1100" u="none" cap="none" strike="noStrike">
              <a:solidFill>
                <a:schemeClr val="dk2"/>
              </a:solidFill>
              <a:latin typeface="Roboto"/>
              <a:ea typeface="Roboto"/>
              <a:cs typeface="Roboto"/>
              <a:sym typeface="Roboto"/>
            </a:endParaRPr>
          </a:p>
        </p:txBody>
      </p:sp>
      <p:sp>
        <p:nvSpPr>
          <p:cNvPr id="125" name="Google Shape;125;p17"/>
          <p:cNvSpPr/>
          <p:nvPr/>
        </p:nvSpPr>
        <p:spPr>
          <a:xfrm>
            <a:off x="7247850" y="2320300"/>
            <a:ext cx="207300" cy="6087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nvSpPr>
        <p:spPr>
          <a:xfrm>
            <a:off x="411478" y="2512856"/>
            <a:ext cx="1514400" cy="2045400"/>
          </a:xfrm>
          <a:prstGeom prst="rect">
            <a:avLst/>
          </a:prstGeom>
          <a:noFill/>
          <a:ln>
            <a:noFill/>
          </a:ln>
        </p:spPr>
        <p:txBody>
          <a:bodyPr anchorCtr="0" anchor="t" bIns="34275" lIns="0" spcFirstLastPara="1" rIns="68575" wrap="square" tIns="34275">
            <a:noAutofit/>
          </a:bodyPr>
          <a:lstStyle/>
          <a:p>
            <a:pPr indent="0" lvl="0" marL="0" marR="0" rtl="0" algn="l">
              <a:lnSpc>
                <a:spcPct val="11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Sharing data across workloads</a:t>
            </a:r>
            <a:endParaRPr b="0" i="0" sz="1200" u="none" cap="none" strike="noStrike">
              <a:solidFill>
                <a:schemeClr val="accent3"/>
              </a:solidFill>
              <a:latin typeface="Roboto"/>
              <a:ea typeface="Roboto"/>
              <a:cs typeface="Roboto"/>
              <a:sym typeface="Roboto"/>
            </a:endParaRPr>
          </a:p>
          <a:p>
            <a:pPr indent="-241300" lvl="0" marL="342900" marR="0" rtl="0" algn="l">
              <a:lnSpc>
                <a:spcPct val="110000"/>
              </a:lnSpc>
              <a:spcBef>
                <a:spcPts val="0"/>
              </a:spcBef>
              <a:spcAft>
                <a:spcPts val="0"/>
              </a:spcAft>
              <a:buClr>
                <a:srgbClr val="828282"/>
              </a:buClr>
              <a:buSzPts val="1200"/>
              <a:buFont typeface="Roboto"/>
              <a:buChar char="-"/>
            </a:pPr>
            <a:r>
              <a:rPr b="0" i="0" lang="en" sz="1200" u="none" cap="none" strike="noStrike">
                <a:solidFill>
                  <a:srgbClr val="828282"/>
                </a:solidFill>
                <a:latin typeface="Roboto"/>
                <a:ea typeface="Roboto"/>
                <a:cs typeface="Roboto"/>
                <a:sym typeface="Roboto"/>
              </a:rPr>
              <a:t>Requires multiple copies of data need to be created</a:t>
            </a:r>
            <a:endParaRPr b="0" i="0" sz="1200" u="none" cap="none" strike="noStrike">
              <a:solidFill>
                <a:srgbClr val="828282"/>
              </a:solidFill>
              <a:latin typeface="Roboto"/>
              <a:ea typeface="Roboto"/>
              <a:cs typeface="Roboto"/>
              <a:sym typeface="Roboto"/>
            </a:endParaRPr>
          </a:p>
          <a:p>
            <a:pPr indent="-241300" lvl="0" marL="342900" marR="0" rtl="0" algn="l">
              <a:lnSpc>
                <a:spcPct val="110000"/>
              </a:lnSpc>
              <a:spcBef>
                <a:spcPts val="0"/>
              </a:spcBef>
              <a:spcAft>
                <a:spcPts val="0"/>
              </a:spcAft>
              <a:buClr>
                <a:srgbClr val="828282"/>
              </a:buClr>
              <a:buSzPts val="1200"/>
              <a:buFont typeface="Roboto"/>
              <a:buChar char="-"/>
            </a:pPr>
            <a:r>
              <a:rPr b="0" i="0" lang="en" sz="1200" u="none" cap="none" strike="noStrike">
                <a:solidFill>
                  <a:srgbClr val="828282"/>
                </a:solidFill>
                <a:latin typeface="Roboto"/>
                <a:ea typeface="Roboto"/>
                <a:cs typeface="Roboto"/>
                <a:sym typeface="Roboto"/>
              </a:rPr>
              <a:t>Each with its own set of data context</a:t>
            </a:r>
            <a:endParaRPr b="0" i="0" sz="1200" u="none" cap="none" strike="noStrike">
              <a:solidFill>
                <a:srgbClr val="828282"/>
              </a:solidFill>
              <a:latin typeface="Roboto"/>
              <a:ea typeface="Roboto"/>
              <a:cs typeface="Roboto"/>
              <a:sym typeface="Roboto"/>
            </a:endParaRPr>
          </a:p>
        </p:txBody>
      </p:sp>
      <p:sp>
        <p:nvSpPr>
          <p:cNvPr id="131" name="Google Shape;131;p18"/>
          <p:cNvSpPr txBox="1"/>
          <p:nvPr/>
        </p:nvSpPr>
        <p:spPr>
          <a:xfrm>
            <a:off x="2136996" y="2512856"/>
            <a:ext cx="1514400" cy="2045400"/>
          </a:xfrm>
          <a:prstGeom prst="rect">
            <a:avLst/>
          </a:prstGeom>
          <a:noFill/>
          <a:ln>
            <a:noFill/>
          </a:ln>
        </p:spPr>
        <p:txBody>
          <a:bodyPr anchorCtr="0" anchor="t" bIns="34275" lIns="0" spcFirstLastPara="1" rIns="68575" wrap="square" tIns="34275">
            <a:noAutofit/>
          </a:bodyPr>
          <a:lstStyle/>
          <a:p>
            <a:pPr indent="0" lvl="0" marL="0" marR="0" rtl="0" algn="l">
              <a:lnSpc>
                <a:spcPct val="11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Burdensome admin effort </a:t>
            </a:r>
            <a:endParaRPr b="0" i="0" sz="1200" u="none" cap="none" strike="noStrike">
              <a:solidFill>
                <a:schemeClr val="accent3"/>
              </a:solidFill>
              <a:latin typeface="Roboto"/>
              <a:ea typeface="Roboto"/>
              <a:cs typeface="Roboto"/>
              <a:sym typeface="Roboto"/>
            </a:endParaRPr>
          </a:p>
          <a:p>
            <a:pPr indent="-241300" lvl="0" marL="342900" marR="0" rtl="0" algn="l">
              <a:lnSpc>
                <a:spcPct val="110000"/>
              </a:lnSpc>
              <a:spcBef>
                <a:spcPts val="0"/>
              </a:spcBef>
              <a:spcAft>
                <a:spcPts val="0"/>
              </a:spcAft>
              <a:buClr>
                <a:srgbClr val="828282"/>
              </a:buClr>
              <a:buSzPts val="1200"/>
              <a:buFont typeface="Roboto"/>
              <a:buChar char="-"/>
            </a:pPr>
            <a:r>
              <a:rPr b="0" i="0" lang="en" sz="1200" u="none" cap="none" strike="noStrike">
                <a:solidFill>
                  <a:srgbClr val="828282"/>
                </a:solidFill>
                <a:latin typeface="Roboto"/>
                <a:ea typeface="Roboto"/>
                <a:cs typeface="Roboto"/>
                <a:sym typeface="Roboto"/>
              </a:rPr>
              <a:t>Multiple clusters = multiple places to administer</a:t>
            </a:r>
            <a:endParaRPr b="0" i="0" sz="1200" u="none" cap="none" strike="noStrike">
              <a:solidFill>
                <a:srgbClr val="828282"/>
              </a:solidFill>
              <a:latin typeface="Roboto"/>
              <a:ea typeface="Roboto"/>
              <a:cs typeface="Roboto"/>
              <a:sym typeface="Roboto"/>
            </a:endParaRPr>
          </a:p>
          <a:p>
            <a:pPr indent="0" lvl="0" marL="0" marR="0" rtl="0" algn="l">
              <a:lnSpc>
                <a:spcPct val="110000"/>
              </a:lnSpc>
              <a:spcBef>
                <a:spcPts val="0"/>
              </a:spcBef>
              <a:spcAft>
                <a:spcPts val="0"/>
              </a:spcAft>
              <a:buClr>
                <a:srgbClr val="000000"/>
              </a:buClr>
              <a:buSzPts val="1200"/>
              <a:buFont typeface="Arial"/>
              <a:buNone/>
            </a:pPr>
            <a:r>
              <a:t/>
            </a:r>
            <a:endParaRPr b="0" i="0" sz="1200" u="none" cap="none" strike="noStrike">
              <a:solidFill>
                <a:srgbClr val="82828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28282"/>
              </a:solidFill>
              <a:latin typeface="Roboto"/>
              <a:ea typeface="Roboto"/>
              <a:cs typeface="Roboto"/>
              <a:sym typeface="Roboto"/>
            </a:endParaRPr>
          </a:p>
        </p:txBody>
      </p:sp>
      <p:sp>
        <p:nvSpPr>
          <p:cNvPr id="132" name="Google Shape;132;p18"/>
          <p:cNvSpPr txBox="1"/>
          <p:nvPr/>
        </p:nvSpPr>
        <p:spPr>
          <a:xfrm>
            <a:off x="3862513" y="2512856"/>
            <a:ext cx="1514400" cy="2045400"/>
          </a:xfrm>
          <a:prstGeom prst="rect">
            <a:avLst/>
          </a:prstGeom>
          <a:noFill/>
          <a:ln>
            <a:noFill/>
          </a:ln>
        </p:spPr>
        <p:txBody>
          <a:bodyPr anchorCtr="0" anchor="t" bIns="34275" lIns="0" spcFirstLastPara="1" rIns="68575" wrap="square" tIns="34275">
            <a:noAutofit/>
          </a:bodyPr>
          <a:lstStyle/>
          <a:p>
            <a:pPr indent="0" lvl="0" marL="0" marR="0" rtl="0" algn="l">
              <a:lnSpc>
                <a:spcPct val="11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One missing permission </a:t>
            </a:r>
            <a:r>
              <a:rPr b="0" i="0" lang="en" sz="1200" u="none" cap="none" strike="noStrike">
                <a:solidFill>
                  <a:srgbClr val="828282"/>
                </a:solidFill>
                <a:latin typeface="Roboto"/>
                <a:ea typeface="Roboto"/>
                <a:cs typeface="Roboto"/>
                <a:sym typeface="Roboto"/>
              </a:rPr>
              <a:t>in one copy of the data can lead to </a:t>
            </a:r>
            <a:r>
              <a:rPr b="0" i="0" lang="en" sz="1200" u="none" cap="none" strike="noStrike">
                <a:solidFill>
                  <a:schemeClr val="accent3"/>
                </a:solidFill>
                <a:latin typeface="Roboto"/>
                <a:ea typeface="Roboto"/>
                <a:cs typeface="Roboto"/>
                <a:sym typeface="Roboto"/>
              </a:rPr>
              <a:t>significant</a:t>
            </a:r>
            <a:r>
              <a:rPr b="0" i="0" lang="en" sz="1200" u="none" cap="none" strike="noStrike">
                <a:solidFill>
                  <a:srgbClr val="828282"/>
                </a:solidFill>
                <a:latin typeface="Roboto"/>
                <a:ea typeface="Roboto"/>
                <a:cs typeface="Roboto"/>
                <a:sym typeface="Roboto"/>
              </a:rPr>
              <a:t> financial and reputation risk</a:t>
            </a:r>
            <a:endParaRPr b="0" i="0" sz="1200" u="none" cap="none" strike="noStrike">
              <a:solidFill>
                <a:srgbClr val="82828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28282"/>
              </a:solidFill>
              <a:latin typeface="Roboto"/>
              <a:ea typeface="Roboto"/>
              <a:cs typeface="Roboto"/>
              <a:sym typeface="Roboto"/>
            </a:endParaRPr>
          </a:p>
        </p:txBody>
      </p:sp>
      <p:sp>
        <p:nvSpPr>
          <p:cNvPr id="133" name="Google Shape;133;p18"/>
          <p:cNvSpPr txBox="1"/>
          <p:nvPr/>
        </p:nvSpPr>
        <p:spPr>
          <a:xfrm>
            <a:off x="5540482" y="2512856"/>
            <a:ext cx="1514400" cy="2045400"/>
          </a:xfrm>
          <a:prstGeom prst="rect">
            <a:avLst/>
          </a:prstGeom>
          <a:noFill/>
          <a:ln>
            <a:noFill/>
          </a:ln>
        </p:spPr>
        <p:txBody>
          <a:bodyPr anchorCtr="0" anchor="t" bIns="34275" lIns="0" spcFirstLastPara="1" rIns="68575" wrap="square" tIns="34275">
            <a:noAutofit/>
          </a:bodyPr>
          <a:lstStyle/>
          <a:p>
            <a:pPr indent="0" lvl="0" marL="0" marR="0" rtl="0" algn="l">
              <a:lnSpc>
                <a:spcPct val="110000"/>
              </a:lnSpc>
              <a:spcBef>
                <a:spcPts val="0"/>
              </a:spcBef>
              <a:spcAft>
                <a:spcPts val="0"/>
              </a:spcAft>
              <a:buClr>
                <a:srgbClr val="000000"/>
              </a:buClr>
              <a:buSzPts val="1200"/>
              <a:buFont typeface="Arial"/>
              <a:buNone/>
            </a:pPr>
            <a:r>
              <a:rPr b="0" i="0" lang="en" sz="1200" u="none" cap="none" strike="noStrike">
                <a:solidFill>
                  <a:srgbClr val="828282"/>
                </a:solidFill>
                <a:latin typeface="Roboto"/>
                <a:ea typeface="Roboto"/>
                <a:cs typeface="Roboto"/>
                <a:sym typeface="Roboto"/>
              </a:rPr>
              <a:t>Difficult to </a:t>
            </a:r>
            <a:r>
              <a:rPr b="0" i="0" lang="en" sz="1200" u="none" cap="none" strike="noStrike">
                <a:solidFill>
                  <a:schemeClr val="accent3"/>
                </a:solidFill>
                <a:latin typeface="Roboto"/>
                <a:ea typeface="Roboto"/>
                <a:cs typeface="Roboto"/>
                <a:sym typeface="Roboto"/>
              </a:rPr>
              <a:t>share data safely</a:t>
            </a:r>
            <a:r>
              <a:rPr b="0" i="0" lang="en" sz="1200" u="none" cap="none" strike="noStrike">
                <a:solidFill>
                  <a:srgbClr val="828282"/>
                </a:solidFill>
                <a:latin typeface="Roboto"/>
                <a:ea typeface="Roboto"/>
                <a:cs typeface="Roboto"/>
                <a:sym typeface="Roboto"/>
              </a:rPr>
              <a:t> for new analyses</a:t>
            </a:r>
            <a:endParaRPr b="0" i="0" sz="1200" u="none" cap="none" strike="noStrike">
              <a:solidFill>
                <a:srgbClr val="82828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28282"/>
              </a:solidFill>
              <a:latin typeface="Roboto"/>
              <a:ea typeface="Roboto"/>
              <a:cs typeface="Roboto"/>
              <a:sym typeface="Roboto"/>
            </a:endParaRPr>
          </a:p>
        </p:txBody>
      </p:sp>
      <p:sp>
        <p:nvSpPr>
          <p:cNvPr id="134" name="Google Shape;134;p18"/>
          <p:cNvSpPr txBox="1"/>
          <p:nvPr/>
        </p:nvSpPr>
        <p:spPr>
          <a:xfrm>
            <a:off x="7218462" y="2512856"/>
            <a:ext cx="1514400" cy="2045400"/>
          </a:xfrm>
          <a:prstGeom prst="rect">
            <a:avLst/>
          </a:prstGeom>
          <a:noFill/>
          <a:ln>
            <a:noFill/>
          </a:ln>
        </p:spPr>
        <p:txBody>
          <a:bodyPr anchorCtr="0" anchor="t" bIns="34275" lIns="0" spcFirstLastPara="1" rIns="68575" wrap="square" tIns="34275">
            <a:noAutofit/>
          </a:bodyPr>
          <a:lstStyle/>
          <a:p>
            <a:pPr indent="0" lvl="0" marL="0" marR="0" rtl="0" algn="l">
              <a:lnSpc>
                <a:spcPct val="110000"/>
              </a:lnSpc>
              <a:spcBef>
                <a:spcPts val="0"/>
              </a:spcBef>
              <a:spcAft>
                <a:spcPts val="0"/>
              </a:spcAft>
              <a:buClr>
                <a:srgbClr val="000000"/>
              </a:buClr>
              <a:buSzPts val="1200"/>
              <a:buFont typeface="Arial"/>
              <a:buNone/>
            </a:pPr>
            <a:r>
              <a:rPr b="0" i="0" lang="en" sz="1200" u="none" cap="none" strike="noStrike">
                <a:solidFill>
                  <a:srgbClr val="828282"/>
                </a:solidFill>
                <a:latin typeface="Roboto"/>
                <a:ea typeface="Roboto"/>
                <a:cs typeface="Roboto"/>
                <a:sym typeface="Roboto"/>
              </a:rPr>
              <a:t>Heavy new regulation such as </a:t>
            </a:r>
            <a:r>
              <a:rPr b="0" i="0" lang="en" sz="1200" u="none" cap="none" strike="noStrike">
                <a:solidFill>
                  <a:schemeClr val="accent3"/>
                </a:solidFill>
                <a:latin typeface="Roboto"/>
                <a:ea typeface="Roboto"/>
                <a:cs typeface="Roboto"/>
                <a:sym typeface="Roboto"/>
              </a:rPr>
              <a:t>GDPR</a:t>
            </a:r>
            <a:r>
              <a:rPr b="0" i="0" lang="en" sz="1200" u="none" cap="none" strike="noStrike">
                <a:solidFill>
                  <a:srgbClr val="828282"/>
                </a:solidFill>
                <a:latin typeface="Roboto"/>
                <a:ea typeface="Roboto"/>
                <a:cs typeface="Roboto"/>
                <a:sym typeface="Roboto"/>
              </a:rPr>
              <a:t> makes the challenges even greater</a:t>
            </a:r>
            <a:endParaRPr b="0" i="0" sz="1200" u="none" cap="none" strike="noStrike">
              <a:solidFill>
                <a:srgbClr val="82828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828282"/>
              </a:solidFill>
              <a:latin typeface="Roboto"/>
              <a:ea typeface="Roboto"/>
              <a:cs typeface="Roboto"/>
              <a:sym typeface="Roboto"/>
            </a:endParaRPr>
          </a:p>
        </p:txBody>
      </p:sp>
      <p:grpSp>
        <p:nvGrpSpPr>
          <p:cNvPr id="135" name="Google Shape;135;p18"/>
          <p:cNvGrpSpPr/>
          <p:nvPr/>
        </p:nvGrpSpPr>
        <p:grpSpPr>
          <a:xfrm>
            <a:off x="2618302" y="1720719"/>
            <a:ext cx="551569" cy="581442"/>
            <a:chOff x="5419726" y="2384426"/>
            <a:chExt cx="500063" cy="527050"/>
          </a:xfrm>
        </p:grpSpPr>
        <p:sp>
          <p:nvSpPr>
            <p:cNvPr id="136" name="Google Shape;136;p18"/>
            <p:cNvSpPr/>
            <p:nvPr/>
          </p:nvSpPr>
          <p:spPr>
            <a:xfrm>
              <a:off x="5680076" y="2822576"/>
              <a:ext cx="88800" cy="88800"/>
            </a:xfrm>
            <a:prstGeom prst="ellipse">
              <a:avLst/>
            </a:pr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37" name="Google Shape;137;p18"/>
            <p:cNvSpPr/>
            <p:nvPr/>
          </p:nvSpPr>
          <p:spPr>
            <a:xfrm>
              <a:off x="5570538" y="2822576"/>
              <a:ext cx="88800" cy="88800"/>
            </a:xfrm>
            <a:prstGeom prst="ellipse">
              <a:avLst/>
            </a:pr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38" name="Google Shape;138;p18"/>
            <p:cNvSpPr/>
            <p:nvPr/>
          </p:nvSpPr>
          <p:spPr>
            <a:xfrm>
              <a:off x="5680076" y="2713038"/>
              <a:ext cx="88800" cy="88800"/>
            </a:xfrm>
            <a:prstGeom prst="ellipse">
              <a:avLst/>
            </a:pr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39" name="Google Shape;139;p18"/>
            <p:cNvSpPr/>
            <p:nvPr/>
          </p:nvSpPr>
          <p:spPr>
            <a:xfrm>
              <a:off x="5570538" y="2713038"/>
              <a:ext cx="88800" cy="88800"/>
            </a:xfrm>
            <a:prstGeom prst="ellipse">
              <a:avLst/>
            </a:pr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40" name="Google Shape;140;p18"/>
            <p:cNvSpPr/>
            <p:nvPr/>
          </p:nvSpPr>
          <p:spPr>
            <a:xfrm>
              <a:off x="5567363" y="2384426"/>
              <a:ext cx="203200" cy="203200"/>
            </a:xfrm>
            <a:custGeom>
              <a:rect b="b" l="l" r="r" t="t"/>
              <a:pathLst>
                <a:path extrusionOk="0" h="107" w="108">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41" name="Google Shape;141;p18"/>
            <p:cNvSpPr/>
            <p:nvPr/>
          </p:nvSpPr>
          <p:spPr>
            <a:xfrm>
              <a:off x="5419726" y="2617788"/>
              <a:ext cx="500063" cy="293688"/>
            </a:xfrm>
            <a:custGeom>
              <a:rect b="b" l="l" r="r" t="t"/>
              <a:pathLst>
                <a:path extrusionOk="0" h="155" w="265">
                  <a:moveTo>
                    <a:pt x="245" y="108"/>
                  </a:moveTo>
                  <a:cubicBezTo>
                    <a:pt x="245" y="108"/>
                    <a:pt x="245" y="108"/>
                    <a:pt x="245" y="108"/>
                  </a:cubicBezTo>
                  <a:cubicBezTo>
                    <a:pt x="243" y="48"/>
                    <a:pt x="193" y="0"/>
                    <a:pt x="132" y="0"/>
                  </a:cubicBezTo>
                  <a:cubicBezTo>
                    <a:pt x="72" y="0"/>
                    <a:pt x="22" y="48"/>
                    <a:pt x="20" y="108"/>
                  </a:cubicBezTo>
                  <a:cubicBezTo>
                    <a:pt x="8" y="110"/>
                    <a:pt x="0" y="120"/>
                    <a:pt x="0" y="131"/>
                  </a:cubicBezTo>
                  <a:cubicBezTo>
                    <a:pt x="0" y="144"/>
                    <a:pt x="10" y="155"/>
                    <a:pt x="23" y="155"/>
                  </a:cubicBezTo>
                  <a:cubicBezTo>
                    <a:pt x="36" y="155"/>
                    <a:pt x="47" y="144"/>
                    <a:pt x="47" y="131"/>
                  </a:cubicBezTo>
                  <a:cubicBezTo>
                    <a:pt x="47" y="120"/>
                    <a:pt x="38" y="110"/>
                    <a:pt x="27" y="108"/>
                  </a:cubicBezTo>
                  <a:cubicBezTo>
                    <a:pt x="27" y="108"/>
                    <a:pt x="27" y="108"/>
                    <a:pt x="27" y="108"/>
                  </a:cubicBezTo>
                  <a:cubicBezTo>
                    <a:pt x="29" y="53"/>
                    <a:pt x="76" y="8"/>
                    <a:pt x="132" y="8"/>
                  </a:cubicBezTo>
                  <a:cubicBezTo>
                    <a:pt x="189" y="8"/>
                    <a:pt x="235" y="53"/>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lose/>
                  <a:moveTo>
                    <a:pt x="39" y="131"/>
                  </a:moveTo>
                  <a:cubicBezTo>
                    <a:pt x="39" y="140"/>
                    <a:pt x="32" y="147"/>
                    <a:pt x="23" y="147"/>
                  </a:cubicBezTo>
                  <a:cubicBezTo>
                    <a:pt x="14" y="147"/>
                    <a:pt x="7" y="140"/>
                    <a:pt x="7" y="131"/>
                  </a:cubicBezTo>
                  <a:cubicBezTo>
                    <a:pt x="7" y="123"/>
                    <a:pt x="14" y="116"/>
                    <a:pt x="23" y="116"/>
                  </a:cubicBezTo>
                  <a:cubicBezTo>
                    <a:pt x="32" y="116"/>
                    <a:pt x="39" y="123"/>
                    <a:pt x="39" y="131"/>
                  </a:cubicBezTo>
                  <a:close/>
                  <a:moveTo>
                    <a:pt x="241" y="147"/>
                  </a:moveTo>
                  <a:cubicBezTo>
                    <a:pt x="232" y="147"/>
                    <a:pt x="225" y="140"/>
                    <a:pt x="225" y="131"/>
                  </a:cubicBezTo>
                  <a:cubicBezTo>
                    <a:pt x="225" y="123"/>
                    <a:pt x="232" y="116"/>
                    <a:pt x="241" y="116"/>
                  </a:cubicBezTo>
                  <a:cubicBezTo>
                    <a:pt x="250" y="116"/>
                    <a:pt x="257" y="123"/>
                    <a:pt x="257" y="131"/>
                  </a:cubicBezTo>
                  <a:cubicBezTo>
                    <a:pt x="257" y="140"/>
                    <a:pt x="250" y="147"/>
                    <a:pt x="241" y="147"/>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grpSp>
        <p:nvGrpSpPr>
          <p:cNvPr id="142" name="Google Shape;142;p18"/>
          <p:cNvGrpSpPr/>
          <p:nvPr/>
        </p:nvGrpSpPr>
        <p:grpSpPr>
          <a:xfrm>
            <a:off x="4270802" y="1699472"/>
            <a:ext cx="602074" cy="602173"/>
            <a:chOff x="3796653" y="3901453"/>
            <a:chExt cx="496474" cy="496474"/>
          </a:xfrm>
        </p:grpSpPr>
        <p:sp>
          <p:nvSpPr>
            <p:cNvPr id="143" name="Google Shape;143;p18"/>
            <p:cNvSpPr/>
            <p:nvPr/>
          </p:nvSpPr>
          <p:spPr>
            <a:xfrm>
              <a:off x="4030288" y="3991986"/>
              <a:ext cx="29204" cy="226333"/>
            </a:xfrm>
            <a:custGeom>
              <a:rect b="b" l="l" r="r" t="t"/>
              <a:pathLst>
                <a:path extrusionOk="0" h="226333" w="29204">
                  <a:moveTo>
                    <a:pt x="5476" y="5476"/>
                  </a:moveTo>
                  <a:lnTo>
                    <a:pt x="23729" y="5476"/>
                  </a:lnTo>
                  <a:lnTo>
                    <a:pt x="23729" y="224508"/>
                  </a:lnTo>
                  <a:lnTo>
                    <a:pt x="5476" y="224508"/>
                  </a:ln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293C46"/>
                </a:solidFill>
                <a:latin typeface="Roboto"/>
                <a:ea typeface="Roboto"/>
                <a:cs typeface="Roboto"/>
                <a:sym typeface="Roboto"/>
              </a:endParaRPr>
            </a:p>
          </p:txBody>
        </p:sp>
        <p:sp>
          <p:nvSpPr>
            <p:cNvPr id="144" name="Google Shape;144;p18"/>
            <p:cNvSpPr/>
            <p:nvPr/>
          </p:nvSpPr>
          <p:spPr>
            <a:xfrm>
              <a:off x="4006700" y="4253312"/>
              <a:ext cx="76387" cy="76387"/>
            </a:xfrm>
            <a:custGeom>
              <a:rect b="b" l="l" r="r" t="t"/>
              <a:pathLst>
                <a:path extrusionOk="0" h="65709" w="65709">
                  <a:moveTo>
                    <a:pt x="59557" y="33273"/>
                  </a:moveTo>
                  <a:cubicBezTo>
                    <a:pt x="59557" y="47790"/>
                    <a:pt x="47790" y="59557"/>
                    <a:pt x="33273" y="59557"/>
                  </a:cubicBezTo>
                  <a:cubicBezTo>
                    <a:pt x="18757" y="59557"/>
                    <a:pt x="6989" y="47790"/>
                    <a:pt x="6989" y="33273"/>
                  </a:cubicBezTo>
                  <a:cubicBezTo>
                    <a:pt x="6989" y="18757"/>
                    <a:pt x="18757" y="6990"/>
                    <a:pt x="33273" y="6990"/>
                  </a:cubicBezTo>
                  <a:cubicBezTo>
                    <a:pt x="47790" y="6990"/>
                    <a:pt x="59557" y="18757"/>
                    <a:pt x="59557" y="33273"/>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293C46"/>
                </a:solidFill>
                <a:latin typeface="Roboto"/>
                <a:ea typeface="Roboto"/>
                <a:cs typeface="Roboto"/>
                <a:sym typeface="Roboto"/>
              </a:endParaRPr>
            </a:p>
          </p:txBody>
        </p:sp>
        <p:sp>
          <p:nvSpPr>
            <p:cNvPr id="145" name="Google Shape;145;p18"/>
            <p:cNvSpPr/>
            <p:nvPr/>
          </p:nvSpPr>
          <p:spPr>
            <a:xfrm>
              <a:off x="3796653" y="3901453"/>
              <a:ext cx="496474" cy="496474"/>
            </a:xfrm>
            <a:custGeom>
              <a:rect b="b" l="l" r="r" t="t"/>
              <a:pathLst>
                <a:path extrusionOk="0" h="496474" w="496474">
                  <a:moveTo>
                    <a:pt x="250793" y="495379"/>
                  </a:moveTo>
                  <a:cubicBezTo>
                    <a:pt x="115722" y="495379"/>
                    <a:pt x="5476" y="385132"/>
                    <a:pt x="5476" y="250062"/>
                  </a:cubicBezTo>
                  <a:cubicBezTo>
                    <a:pt x="5476" y="114992"/>
                    <a:pt x="115722" y="5476"/>
                    <a:pt x="250793" y="5476"/>
                  </a:cubicBezTo>
                  <a:cubicBezTo>
                    <a:pt x="385863" y="5476"/>
                    <a:pt x="496109" y="115722"/>
                    <a:pt x="496109" y="250792"/>
                  </a:cubicBezTo>
                  <a:cubicBezTo>
                    <a:pt x="496109" y="385863"/>
                    <a:pt x="386593" y="495379"/>
                    <a:pt x="250793" y="495379"/>
                  </a:cubicBezTo>
                  <a:close/>
                  <a:moveTo>
                    <a:pt x="250793" y="23729"/>
                  </a:moveTo>
                  <a:cubicBezTo>
                    <a:pt x="125944" y="23729"/>
                    <a:pt x="23729" y="125214"/>
                    <a:pt x="23729" y="250792"/>
                  </a:cubicBezTo>
                  <a:cubicBezTo>
                    <a:pt x="23729" y="376371"/>
                    <a:pt x="125214" y="477856"/>
                    <a:pt x="250793" y="477856"/>
                  </a:cubicBezTo>
                  <a:cubicBezTo>
                    <a:pt x="376371" y="477856"/>
                    <a:pt x="477856" y="376371"/>
                    <a:pt x="477856" y="250792"/>
                  </a:cubicBezTo>
                  <a:cubicBezTo>
                    <a:pt x="477856" y="125214"/>
                    <a:pt x="376371" y="23729"/>
                    <a:pt x="250793" y="23729"/>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293C46"/>
                </a:solidFill>
                <a:latin typeface="Roboto"/>
                <a:ea typeface="Roboto"/>
                <a:cs typeface="Roboto"/>
                <a:sym typeface="Roboto"/>
              </a:endParaRPr>
            </a:p>
          </p:txBody>
        </p:sp>
      </p:grpSp>
      <p:grpSp>
        <p:nvGrpSpPr>
          <p:cNvPr id="146" name="Google Shape;146;p18"/>
          <p:cNvGrpSpPr/>
          <p:nvPr/>
        </p:nvGrpSpPr>
        <p:grpSpPr>
          <a:xfrm>
            <a:off x="7692262" y="1716395"/>
            <a:ext cx="566213" cy="568331"/>
            <a:chOff x="5573713" y="3984626"/>
            <a:chExt cx="465138" cy="466725"/>
          </a:xfrm>
        </p:grpSpPr>
        <p:sp>
          <p:nvSpPr>
            <p:cNvPr id="147" name="Google Shape;147;p18"/>
            <p:cNvSpPr/>
            <p:nvPr/>
          </p:nvSpPr>
          <p:spPr>
            <a:xfrm>
              <a:off x="5621338" y="4170363"/>
              <a:ext cx="371475" cy="88900"/>
            </a:xfrm>
            <a:custGeom>
              <a:rect b="b" l="l" r="r" t="t"/>
              <a:pathLst>
                <a:path extrusionOk="0" h="47" w="196">
                  <a:moveTo>
                    <a:pt x="156" y="47"/>
                  </a:moveTo>
                  <a:cubicBezTo>
                    <a:pt x="168" y="47"/>
                    <a:pt x="178" y="38"/>
                    <a:pt x="180" y="27"/>
                  </a:cubicBezTo>
                  <a:cubicBezTo>
                    <a:pt x="196" y="27"/>
                    <a:pt x="196" y="27"/>
                    <a:pt x="196" y="27"/>
                  </a:cubicBezTo>
                  <a:cubicBezTo>
                    <a:pt x="196" y="19"/>
                    <a:pt x="196" y="19"/>
                    <a:pt x="196" y="19"/>
                  </a:cubicBezTo>
                  <a:cubicBezTo>
                    <a:pt x="180" y="19"/>
                    <a:pt x="180" y="19"/>
                    <a:pt x="180" y="19"/>
                  </a:cubicBezTo>
                  <a:cubicBezTo>
                    <a:pt x="178" y="8"/>
                    <a:pt x="168" y="0"/>
                    <a:pt x="156" y="0"/>
                  </a:cubicBezTo>
                  <a:cubicBezTo>
                    <a:pt x="145" y="0"/>
                    <a:pt x="135" y="8"/>
                    <a:pt x="133" y="19"/>
                  </a:cubicBezTo>
                  <a:cubicBezTo>
                    <a:pt x="0" y="19"/>
                    <a:pt x="0" y="19"/>
                    <a:pt x="0" y="19"/>
                  </a:cubicBezTo>
                  <a:cubicBezTo>
                    <a:pt x="0" y="27"/>
                    <a:pt x="0" y="27"/>
                    <a:pt x="0" y="27"/>
                  </a:cubicBezTo>
                  <a:cubicBezTo>
                    <a:pt x="133" y="27"/>
                    <a:pt x="133" y="27"/>
                    <a:pt x="133" y="27"/>
                  </a:cubicBezTo>
                  <a:cubicBezTo>
                    <a:pt x="135" y="38"/>
                    <a:pt x="145" y="47"/>
                    <a:pt x="156" y="47"/>
                  </a:cubicBezTo>
                  <a:close/>
                  <a:moveTo>
                    <a:pt x="156" y="7"/>
                  </a:moveTo>
                  <a:cubicBezTo>
                    <a:pt x="165" y="7"/>
                    <a:pt x="172" y="14"/>
                    <a:pt x="172" y="23"/>
                  </a:cubicBezTo>
                  <a:cubicBezTo>
                    <a:pt x="172" y="32"/>
                    <a:pt x="165" y="39"/>
                    <a:pt x="156" y="39"/>
                  </a:cubicBezTo>
                  <a:cubicBezTo>
                    <a:pt x="148" y="39"/>
                    <a:pt x="141" y="32"/>
                    <a:pt x="141" y="23"/>
                  </a:cubicBezTo>
                  <a:cubicBezTo>
                    <a:pt x="141" y="14"/>
                    <a:pt x="148" y="7"/>
                    <a:pt x="156" y="7"/>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48" name="Google Shape;148;p18"/>
            <p:cNvSpPr/>
            <p:nvPr/>
          </p:nvSpPr>
          <p:spPr>
            <a:xfrm>
              <a:off x="5621338" y="4287838"/>
              <a:ext cx="371475" cy="88900"/>
            </a:xfrm>
            <a:custGeom>
              <a:rect b="b" l="l" r="r" t="t"/>
              <a:pathLst>
                <a:path extrusionOk="0" h="47" w="196">
                  <a:moveTo>
                    <a:pt x="122" y="47"/>
                  </a:moveTo>
                  <a:cubicBezTo>
                    <a:pt x="133" y="47"/>
                    <a:pt x="143" y="38"/>
                    <a:pt x="145" y="27"/>
                  </a:cubicBezTo>
                  <a:cubicBezTo>
                    <a:pt x="196" y="27"/>
                    <a:pt x="196" y="27"/>
                    <a:pt x="196" y="27"/>
                  </a:cubicBezTo>
                  <a:cubicBezTo>
                    <a:pt x="196" y="19"/>
                    <a:pt x="196" y="19"/>
                    <a:pt x="196" y="19"/>
                  </a:cubicBezTo>
                  <a:cubicBezTo>
                    <a:pt x="145" y="19"/>
                    <a:pt x="145" y="19"/>
                    <a:pt x="145" y="19"/>
                  </a:cubicBezTo>
                  <a:cubicBezTo>
                    <a:pt x="143" y="8"/>
                    <a:pt x="133" y="0"/>
                    <a:pt x="122" y="0"/>
                  </a:cubicBezTo>
                  <a:cubicBezTo>
                    <a:pt x="110" y="0"/>
                    <a:pt x="101" y="8"/>
                    <a:pt x="99" y="19"/>
                  </a:cubicBezTo>
                  <a:cubicBezTo>
                    <a:pt x="0" y="19"/>
                    <a:pt x="0" y="19"/>
                    <a:pt x="0" y="19"/>
                  </a:cubicBezTo>
                  <a:cubicBezTo>
                    <a:pt x="0" y="27"/>
                    <a:pt x="0" y="27"/>
                    <a:pt x="0" y="27"/>
                  </a:cubicBezTo>
                  <a:cubicBezTo>
                    <a:pt x="99" y="27"/>
                    <a:pt x="99" y="27"/>
                    <a:pt x="99" y="27"/>
                  </a:cubicBezTo>
                  <a:cubicBezTo>
                    <a:pt x="101" y="38"/>
                    <a:pt x="110" y="47"/>
                    <a:pt x="122" y="47"/>
                  </a:cubicBezTo>
                  <a:close/>
                  <a:moveTo>
                    <a:pt x="122" y="8"/>
                  </a:moveTo>
                  <a:cubicBezTo>
                    <a:pt x="131" y="8"/>
                    <a:pt x="138" y="15"/>
                    <a:pt x="138" y="23"/>
                  </a:cubicBezTo>
                  <a:cubicBezTo>
                    <a:pt x="138" y="32"/>
                    <a:pt x="131" y="39"/>
                    <a:pt x="122" y="39"/>
                  </a:cubicBezTo>
                  <a:cubicBezTo>
                    <a:pt x="113" y="39"/>
                    <a:pt x="106" y="32"/>
                    <a:pt x="106" y="23"/>
                  </a:cubicBezTo>
                  <a:cubicBezTo>
                    <a:pt x="106" y="15"/>
                    <a:pt x="113" y="8"/>
                    <a:pt x="122" y="8"/>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49" name="Google Shape;149;p18"/>
            <p:cNvSpPr/>
            <p:nvPr/>
          </p:nvSpPr>
          <p:spPr>
            <a:xfrm>
              <a:off x="5621338" y="4059238"/>
              <a:ext cx="371475" cy="88900"/>
            </a:xfrm>
            <a:custGeom>
              <a:rect b="b" l="l" r="r" t="t"/>
              <a:pathLst>
                <a:path extrusionOk="0" h="47" w="196">
                  <a:moveTo>
                    <a:pt x="39" y="47"/>
                  </a:moveTo>
                  <a:cubicBezTo>
                    <a:pt x="51" y="47"/>
                    <a:pt x="61" y="39"/>
                    <a:pt x="63" y="28"/>
                  </a:cubicBezTo>
                  <a:cubicBezTo>
                    <a:pt x="196" y="28"/>
                    <a:pt x="196" y="28"/>
                    <a:pt x="196" y="28"/>
                  </a:cubicBezTo>
                  <a:cubicBezTo>
                    <a:pt x="196" y="20"/>
                    <a:pt x="196" y="20"/>
                    <a:pt x="196" y="20"/>
                  </a:cubicBezTo>
                  <a:cubicBezTo>
                    <a:pt x="63" y="20"/>
                    <a:pt x="63" y="20"/>
                    <a:pt x="63" y="20"/>
                  </a:cubicBezTo>
                  <a:cubicBezTo>
                    <a:pt x="61" y="9"/>
                    <a:pt x="51" y="0"/>
                    <a:pt x="39" y="0"/>
                  </a:cubicBezTo>
                  <a:cubicBezTo>
                    <a:pt x="28" y="0"/>
                    <a:pt x="18" y="9"/>
                    <a:pt x="16" y="20"/>
                  </a:cubicBezTo>
                  <a:cubicBezTo>
                    <a:pt x="0" y="20"/>
                    <a:pt x="0" y="20"/>
                    <a:pt x="0" y="20"/>
                  </a:cubicBezTo>
                  <a:cubicBezTo>
                    <a:pt x="0" y="28"/>
                    <a:pt x="0" y="28"/>
                    <a:pt x="0" y="28"/>
                  </a:cubicBezTo>
                  <a:cubicBezTo>
                    <a:pt x="16" y="28"/>
                    <a:pt x="16" y="28"/>
                    <a:pt x="16" y="28"/>
                  </a:cubicBezTo>
                  <a:cubicBezTo>
                    <a:pt x="18" y="39"/>
                    <a:pt x="28" y="47"/>
                    <a:pt x="39" y="47"/>
                  </a:cubicBezTo>
                  <a:close/>
                  <a:moveTo>
                    <a:pt x="39" y="8"/>
                  </a:moveTo>
                  <a:cubicBezTo>
                    <a:pt x="48" y="8"/>
                    <a:pt x="55" y="15"/>
                    <a:pt x="55" y="24"/>
                  </a:cubicBezTo>
                  <a:cubicBezTo>
                    <a:pt x="55" y="32"/>
                    <a:pt x="48" y="40"/>
                    <a:pt x="39" y="40"/>
                  </a:cubicBezTo>
                  <a:cubicBezTo>
                    <a:pt x="31" y="40"/>
                    <a:pt x="24" y="32"/>
                    <a:pt x="24" y="24"/>
                  </a:cubicBezTo>
                  <a:cubicBezTo>
                    <a:pt x="24" y="15"/>
                    <a:pt x="31" y="8"/>
                    <a:pt x="39" y="8"/>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150" name="Google Shape;150;p18"/>
            <p:cNvSpPr/>
            <p:nvPr/>
          </p:nvSpPr>
          <p:spPr>
            <a:xfrm>
              <a:off x="5573713" y="3984626"/>
              <a:ext cx="465138" cy="466725"/>
            </a:xfrm>
            <a:custGeom>
              <a:rect b="b" l="l" r="r" t="t"/>
              <a:pathLst>
                <a:path extrusionOk="0" h="294" w="293">
                  <a:moveTo>
                    <a:pt x="0" y="0"/>
                  </a:moveTo>
                  <a:lnTo>
                    <a:pt x="0" y="294"/>
                  </a:lnTo>
                  <a:lnTo>
                    <a:pt x="293" y="294"/>
                  </a:lnTo>
                  <a:lnTo>
                    <a:pt x="293" y="0"/>
                  </a:lnTo>
                  <a:lnTo>
                    <a:pt x="0" y="0"/>
                  </a:lnTo>
                  <a:close/>
                  <a:moveTo>
                    <a:pt x="284" y="284"/>
                  </a:moveTo>
                  <a:lnTo>
                    <a:pt x="10" y="284"/>
                  </a:lnTo>
                  <a:lnTo>
                    <a:pt x="10" y="10"/>
                  </a:lnTo>
                  <a:lnTo>
                    <a:pt x="284" y="10"/>
                  </a:lnTo>
                  <a:lnTo>
                    <a:pt x="284" y="284"/>
                  </a:ln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sp>
        <p:nvSpPr>
          <p:cNvPr id="151" name="Google Shape;151;p18"/>
          <p:cNvSpPr/>
          <p:nvPr/>
        </p:nvSpPr>
        <p:spPr>
          <a:xfrm>
            <a:off x="5990754" y="1695804"/>
            <a:ext cx="470778" cy="603824"/>
          </a:xfrm>
          <a:custGeom>
            <a:rect b="b" l="l" r="r" t="t"/>
            <a:pathLst>
              <a:path extrusionOk="0" h="429768" w="335073">
                <a:moveTo>
                  <a:pt x="170233" y="4153"/>
                </a:moveTo>
                <a:lnTo>
                  <a:pt x="4153" y="53686"/>
                </a:lnTo>
                <a:lnTo>
                  <a:pt x="4153" y="170962"/>
                </a:lnTo>
                <a:lnTo>
                  <a:pt x="4153" y="179703"/>
                </a:lnTo>
                <a:lnTo>
                  <a:pt x="4882" y="192086"/>
                </a:lnTo>
                <a:lnTo>
                  <a:pt x="7067" y="211025"/>
                </a:lnTo>
                <a:lnTo>
                  <a:pt x="9252" y="223408"/>
                </a:lnTo>
                <a:lnTo>
                  <a:pt x="15080" y="250360"/>
                </a:lnTo>
                <a:lnTo>
                  <a:pt x="18722" y="264200"/>
                </a:lnTo>
                <a:lnTo>
                  <a:pt x="23821" y="278768"/>
                </a:lnTo>
                <a:lnTo>
                  <a:pt x="33290" y="300621"/>
                </a:lnTo>
                <a:lnTo>
                  <a:pt x="44945" y="322473"/>
                </a:lnTo>
                <a:lnTo>
                  <a:pt x="59513" y="343597"/>
                </a:lnTo>
                <a:lnTo>
                  <a:pt x="70440" y="357437"/>
                </a:lnTo>
                <a:lnTo>
                  <a:pt x="76267" y="363993"/>
                </a:lnTo>
                <a:lnTo>
                  <a:pt x="89379" y="377105"/>
                </a:lnTo>
                <a:lnTo>
                  <a:pt x="103947" y="390216"/>
                </a:lnTo>
                <a:lnTo>
                  <a:pt x="111960" y="396772"/>
                </a:lnTo>
                <a:lnTo>
                  <a:pt x="119972" y="402599"/>
                </a:lnTo>
                <a:lnTo>
                  <a:pt x="128713" y="408427"/>
                </a:lnTo>
                <a:lnTo>
                  <a:pt x="146924" y="419353"/>
                </a:lnTo>
                <a:lnTo>
                  <a:pt x="156393" y="424452"/>
                </a:lnTo>
                <a:lnTo>
                  <a:pt x="169505" y="431008"/>
                </a:lnTo>
                <a:lnTo>
                  <a:pt x="182617" y="424452"/>
                </a:lnTo>
                <a:lnTo>
                  <a:pt x="193543" y="419353"/>
                </a:lnTo>
                <a:lnTo>
                  <a:pt x="203012" y="413526"/>
                </a:lnTo>
                <a:lnTo>
                  <a:pt x="220494" y="401871"/>
                </a:lnTo>
                <a:lnTo>
                  <a:pt x="228507" y="396044"/>
                </a:lnTo>
                <a:lnTo>
                  <a:pt x="236520" y="389488"/>
                </a:lnTo>
                <a:lnTo>
                  <a:pt x="251088" y="376376"/>
                </a:lnTo>
                <a:lnTo>
                  <a:pt x="257644" y="369821"/>
                </a:lnTo>
                <a:lnTo>
                  <a:pt x="270027" y="355981"/>
                </a:lnTo>
                <a:lnTo>
                  <a:pt x="280953" y="342141"/>
                </a:lnTo>
                <a:lnTo>
                  <a:pt x="295522" y="320288"/>
                </a:lnTo>
                <a:lnTo>
                  <a:pt x="307176" y="298435"/>
                </a:lnTo>
                <a:lnTo>
                  <a:pt x="313732" y="283867"/>
                </a:lnTo>
                <a:lnTo>
                  <a:pt x="319560" y="269299"/>
                </a:lnTo>
                <a:lnTo>
                  <a:pt x="323930" y="254730"/>
                </a:lnTo>
                <a:lnTo>
                  <a:pt x="329758" y="234334"/>
                </a:lnTo>
                <a:lnTo>
                  <a:pt x="334128" y="208840"/>
                </a:lnTo>
                <a:lnTo>
                  <a:pt x="335585" y="189901"/>
                </a:lnTo>
                <a:lnTo>
                  <a:pt x="336313" y="177518"/>
                </a:lnTo>
                <a:lnTo>
                  <a:pt x="336313" y="51501"/>
                </a:lnTo>
                <a:lnTo>
                  <a:pt x="170233" y="4153"/>
                </a:lnTo>
                <a:close/>
                <a:moveTo>
                  <a:pt x="170233" y="168048"/>
                </a:moveTo>
                <a:cubicBezTo>
                  <a:pt x="170233" y="168048"/>
                  <a:pt x="170962" y="168048"/>
                  <a:pt x="170962" y="168048"/>
                </a:cubicBezTo>
                <a:lnTo>
                  <a:pt x="170233" y="168048"/>
                </a:lnTo>
                <a:lnTo>
                  <a:pt x="170962" y="266385"/>
                </a:lnTo>
                <a:cubicBezTo>
                  <a:pt x="170962" y="266385"/>
                  <a:pt x="170962" y="266385"/>
                  <a:pt x="170233" y="266385"/>
                </a:cubicBezTo>
                <a:cubicBezTo>
                  <a:pt x="143282" y="266385"/>
                  <a:pt x="120701" y="244532"/>
                  <a:pt x="120701" y="216852"/>
                </a:cubicBezTo>
                <a:cubicBezTo>
                  <a:pt x="120701" y="189172"/>
                  <a:pt x="143282" y="168048"/>
                  <a:pt x="170233" y="168048"/>
                </a:cubicBezTo>
                <a:close/>
                <a:moveTo>
                  <a:pt x="154937" y="407698"/>
                </a:moveTo>
                <a:lnTo>
                  <a:pt x="146196" y="402599"/>
                </a:lnTo>
                <a:lnTo>
                  <a:pt x="129442" y="391673"/>
                </a:lnTo>
                <a:lnTo>
                  <a:pt x="122158" y="386574"/>
                </a:lnTo>
                <a:lnTo>
                  <a:pt x="113417" y="380018"/>
                </a:lnTo>
                <a:lnTo>
                  <a:pt x="99577" y="367635"/>
                </a:lnTo>
                <a:lnTo>
                  <a:pt x="93749" y="361079"/>
                </a:lnTo>
                <a:lnTo>
                  <a:pt x="82094" y="348696"/>
                </a:lnTo>
                <a:lnTo>
                  <a:pt x="71168" y="335585"/>
                </a:lnTo>
                <a:lnTo>
                  <a:pt x="57328" y="315189"/>
                </a:lnTo>
                <a:lnTo>
                  <a:pt x="45673" y="294793"/>
                </a:lnTo>
                <a:lnTo>
                  <a:pt x="39846" y="280953"/>
                </a:lnTo>
                <a:lnTo>
                  <a:pt x="34747" y="266385"/>
                </a:lnTo>
                <a:lnTo>
                  <a:pt x="28191" y="245989"/>
                </a:lnTo>
                <a:lnTo>
                  <a:pt x="22364" y="220494"/>
                </a:lnTo>
                <a:lnTo>
                  <a:pt x="18722" y="190629"/>
                </a:lnTo>
                <a:lnTo>
                  <a:pt x="17993" y="178974"/>
                </a:lnTo>
                <a:lnTo>
                  <a:pt x="17993" y="63884"/>
                </a:lnTo>
                <a:lnTo>
                  <a:pt x="163678" y="20907"/>
                </a:lnTo>
                <a:lnTo>
                  <a:pt x="163678" y="154937"/>
                </a:lnTo>
                <a:cubicBezTo>
                  <a:pt x="132356" y="158579"/>
                  <a:pt x="107589" y="185530"/>
                  <a:pt x="107589" y="217581"/>
                </a:cubicBezTo>
                <a:cubicBezTo>
                  <a:pt x="107589" y="249631"/>
                  <a:pt x="132356" y="277311"/>
                  <a:pt x="163678" y="280225"/>
                </a:cubicBezTo>
                <a:lnTo>
                  <a:pt x="163678" y="412069"/>
                </a:lnTo>
                <a:lnTo>
                  <a:pt x="154937" y="407698"/>
                </a:lnTo>
                <a:close/>
                <a:moveTo>
                  <a:pt x="322473" y="170233"/>
                </a:moveTo>
                <a:lnTo>
                  <a:pt x="321745" y="190629"/>
                </a:lnTo>
                <a:lnTo>
                  <a:pt x="318103" y="220494"/>
                </a:lnTo>
                <a:lnTo>
                  <a:pt x="312275" y="245989"/>
                </a:lnTo>
                <a:lnTo>
                  <a:pt x="307905" y="259829"/>
                </a:lnTo>
                <a:lnTo>
                  <a:pt x="302806" y="273669"/>
                </a:lnTo>
                <a:lnTo>
                  <a:pt x="294065" y="294065"/>
                </a:lnTo>
                <a:lnTo>
                  <a:pt x="282410" y="315189"/>
                </a:lnTo>
                <a:lnTo>
                  <a:pt x="268570" y="335585"/>
                </a:lnTo>
                <a:lnTo>
                  <a:pt x="259101" y="347968"/>
                </a:lnTo>
                <a:lnTo>
                  <a:pt x="253273" y="354524"/>
                </a:lnTo>
                <a:lnTo>
                  <a:pt x="240890" y="366907"/>
                </a:lnTo>
                <a:lnTo>
                  <a:pt x="227050" y="379290"/>
                </a:lnTo>
                <a:lnTo>
                  <a:pt x="219038" y="385117"/>
                </a:lnTo>
                <a:lnTo>
                  <a:pt x="211753" y="390216"/>
                </a:lnTo>
                <a:lnTo>
                  <a:pt x="203741" y="396044"/>
                </a:lnTo>
                <a:lnTo>
                  <a:pt x="186259" y="407698"/>
                </a:lnTo>
                <a:lnTo>
                  <a:pt x="177518" y="412069"/>
                </a:lnTo>
                <a:lnTo>
                  <a:pt x="177518" y="280225"/>
                </a:lnTo>
                <a:cubicBezTo>
                  <a:pt x="208840" y="276583"/>
                  <a:pt x="233606" y="249631"/>
                  <a:pt x="233606" y="217581"/>
                </a:cubicBezTo>
                <a:cubicBezTo>
                  <a:pt x="233606" y="185530"/>
                  <a:pt x="208840" y="158579"/>
                  <a:pt x="177518" y="154937"/>
                </a:cubicBezTo>
                <a:lnTo>
                  <a:pt x="177518" y="20907"/>
                </a:lnTo>
                <a:lnTo>
                  <a:pt x="322473" y="63884"/>
                </a:lnTo>
                <a:lnTo>
                  <a:pt x="322473" y="170233"/>
                </a:ln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grpSp>
        <p:nvGrpSpPr>
          <p:cNvPr id="152" name="Google Shape;152;p18"/>
          <p:cNvGrpSpPr/>
          <p:nvPr/>
        </p:nvGrpSpPr>
        <p:grpSpPr>
          <a:xfrm>
            <a:off x="907162" y="1728426"/>
            <a:ext cx="523723" cy="576158"/>
            <a:chOff x="9524632" y="389107"/>
            <a:chExt cx="571500" cy="628650"/>
          </a:xfrm>
        </p:grpSpPr>
        <p:sp>
          <p:nvSpPr>
            <p:cNvPr id="153" name="Google Shape;153;p18"/>
            <p:cNvSpPr/>
            <p:nvPr/>
          </p:nvSpPr>
          <p:spPr>
            <a:xfrm>
              <a:off x="9524632" y="389107"/>
              <a:ext cx="571500" cy="628650"/>
            </a:xfrm>
            <a:custGeom>
              <a:rect b="b" l="l" r="r" t="t"/>
              <a:pathLst>
                <a:path extrusionOk="0" h="628650" w="571500">
                  <a:moveTo>
                    <a:pt x="571976" y="316706"/>
                  </a:moveTo>
                  <a:cubicBezTo>
                    <a:pt x="571976" y="288131"/>
                    <a:pt x="551021" y="265271"/>
                    <a:pt x="523399" y="261461"/>
                  </a:cubicBezTo>
                  <a:lnTo>
                    <a:pt x="523399" y="210026"/>
                  </a:lnTo>
                  <a:cubicBezTo>
                    <a:pt x="551021" y="206216"/>
                    <a:pt x="571976" y="182404"/>
                    <a:pt x="571976" y="154781"/>
                  </a:cubicBezTo>
                  <a:cubicBezTo>
                    <a:pt x="571976" y="126206"/>
                    <a:pt x="551021" y="103346"/>
                    <a:pt x="523399" y="99536"/>
                  </a:cubicBezTo>
                  <a:lnTo>
                    <a:pt x="523399" y="7144"/>
                  </a:lnTo>
                  <a:lnTo>
                    <a:pt x="55721" y="7144"/>
                  </a:lnTo>
                  <a:lnTo>
                    <a:pt x="55721" y="99536"/>
                  </a:lnTo>
                  <a:cubicBezTo>
                    <a:pt x="28099" y="103346"/>
                    <a:pt x="7144" y="127159"/>
                    <a:pt x="7144" y="154781"/>
                  </a:cubicBezTo>
                  <a:cubicBezTo>
                    <a:pt x="7144" y="183356"/>
                    <a:pt x="28099" y="206216"/>
                    <a:pt x="55721" y="210026"/>
                  </a:cubicBezTo>
                  <a:lnTo>
                    <a:pt x="55721" y="261461"/>
                  </a:lnTo>
                  <a:cubicBezTo>
                    <a:pt x="28099" y="265271"/>
                    <a:pt x="7144" y="289084"/>
                    <a:pt x="7144" y="316706"/>
                  </a:cubicBezTo>
                  <a:cubicBezTo>
                    <a:pt x="7144" y="345281"/>
                    <a:pt x="28099" y="368141"/>
                    <a:pt x="55721" y="371951"/>
                  </a:cubicBezTo>
                  <a:lnTo>
                    <a:pt x="55721" y="423386"/>
                  </a:lnTo>
                  <a:cubicBezTo>
                    <a:pt x="28099" y="428149"/>
                    <a:pt x="7144" y="451009"/>
                    <a:pt x="7144" y="479584"/>
                  </a:cubicBezTo>
                  <a:cubicBezTo>
                    <a:pt x="7144" y="508159"/>
                    <a:pt x="28099" y="531019"/>
                    <a:pt x="55721" y="534829"/>
                  </a:cubicBezTo>
                  <a:lnTo>
                    <a:pt x="55721" y="627221"/>
                  </a:lnTo>
                  <a:lnTo>
                    <a:pt x="524351" y="627221"/>
                  </a:lnTo>
                  <a:lnTo>
                    <a:pt x="524351" y="534829"/>
                  </a:lnTo>
                  <a:cubicBezTo>
                    <a:pt x="551974" y="531019"/>
                    <a:pt x="572929" y="507206"/>
                    <a:pt x="572929" y="479584"/>
                  </a:cubicBezTo>
                  <a:cubicBezTo>
                    <a:pt x="572929" y="451009"/>
                    <a:pt x="551974" y="428149"/>
                    <a:pt x="524351" y="424339"/>
                  </a:cubicBezTo>
                  <a:lnTo>
                    <a:pt x="524351" y="372904"/>
                  </a:lnTo>
                  <a:cubicBezTo>
                    <a:pt x="551021" y="369094"/>
                    <a:pt x="571976" y="345281"/>
                    <a:pt x="571976" y="316706"/>
                  </a:cubicBezTo>
                  <a:close/>
                  <a:moveTo>
                    <a:pt x="553879" y="316706"/>
                  </a:moveTo>
                  <a:cubicBezTo>
                    <a:pt x="553879" y="337661"/>
                    <a:pt x="536734" y="353854"/>
                    <a:pt x="516731" y="353854"/>
                  </a:cubicBezTo>
                  <a:cubicBezTo>
                    <a:pt x="495776" y="353854"/>
                    <a:pt x="479584" y="337661"/>
                    <a:pt x="479584" y="316706"/>
                  </a:cubicBezTo>
                  <a:cubicBezTo>
                    <a:pt x="479584" y="295751"/>
                    <a:pt x="496729" y="279559"/>
                    <a:pt x="516731" y="279559"/>
                  </a:cubicBezTo>
                  <a:cubicBezTo>
                    <a:pt x="535781" y="279559"/>
                    <a:pt x="553879" y="296704"/>
                    <a:pt x="553879" y="316706"/>
                  </a:cubicBezTo>
                  <a:close/>
                  <a:moveTo>
                    <a:pt x="553879" y="154781"/>
                  </a:moveTo>
                  <a:cubicBezTo>
                    <a:pt x="553879" y="175736"/>
                    <a:pt x="536734" y="191929"/>
                    <a:pt x="516731" y="191929"/>
                  </a:cubicBezTo>
                  <a:cubicBezTo>
                    <a:pt x="495776" y="191929"/>
                    <a:pt x="479584" y="175736"/>
                    <a:pt x="479584" y="154781"/>
                  </a:cubicBezTo>
                  <a:cubicBezTo>
                    <a:pt x="479584" y="133826"/>
                    <a:pt x="496729" y="117634"/>
                    <a:pt x="516731" y="117634"/>
                  </a:cubicBezTo>
                  <a:cubicBezTo>
                    <a:pt x="535781" y="117634"/>
                    <a:pt x="553879" y="134779"/>
                    <a:pt x="553879" y="154781"/>
                  </a:cubicBezTo>
                  <a:close/>
                  <a:moveTo>
                    <a:pt x="73819" y="609124"/>
                  </a:moveTo>
                  <a:lnTo>
                    <a:pt x="73819" y="534829"/>
                  </a:lnTo>
                  <a:cubicBezTo>
                    <a:pt x="99536" y="530066"/>
                    <a:pt x="119539" y="507206"/>
                    <a:pt x="119539" y="479584"/>
                  </a:cubicBezTo>
                  <a:cubicBezTo>
                    <a:pt x="119539" y="451961"/>
                    <a:pt x="99536" y="429101"/>
                    <a:pt x="73819" y="424339"/>
                  </a:cubicBezTo>
                  <a:lnTo>
                    <a:pt x="73819" y="371951"/>
                  </a:lnTo>
                  <a:cubicBezTo>
                    <a:pt x="99536" y="367189"/>
                    <a:pt x="119539" y="344329"/>
                    <a:pt x="119539" y="316706"/>
                  </a:cubicBezTo>
                  <a:cubicBezTo>
                    <a:pt x="119539" y="289084"/>
                    <a:pt x="99536" y="266224"/>
                    <a:pt x="73819" y="261461"/>
                  </a:cubicBezTo>
                  <a:lnTo>
                    <a:pt x="73819" y="209074"/>
                  </a:lnTo>
                  <a:cubicBezTo>
                    <a:pt x="99536" y="204311"/>
                    <a:pt x="119539" y="181451"/>
                    <a:pt x="119539" y="153829"/>
                  </a:cubicBezTo>
                  <a:cubicBezTo>
                    <a:pt x="119539" y="126206"/>
                    <a:pt x="99536" y="103346"/>
                    <a:pt x="73819" y="98584"/>
                  </a:cubicBezTo>
                  <a:lnTo>
                    <a:pt x="73819" y="25241"/>
                  </a:lnTo>
                  <a:lnTo>
                    <a:pt x="505301" y="25241"/>
                  </a:lnTo>
                  <a:lnTo>
                    <a:pt x="505301" y="99536"/>
                  </a:lnTo>
                  <a:cubicBezTo>
                    <a:pt x="479584" y="104299"/>
                    <a:pt x="459581" y="127159"/>
                    <a:pt x="459581" y="154781"/>
                  </a:cubicBezTo>
                  <a:cubicBezTo>
                    <a:pt x="459581" y="182404"/>
                    <a:pt x="479584" y="205264"/>
                    <a:pt x="505301" y="210026"/>
                  </a:cubicBezTo>
                  <a:lnTo>
                    <a:pt x="505301" y="262414"/>
                  </a:lnTo>
                  <a:cubicBezTo>
                    <a:pt x="479584" y="267176"/>
                    <a:pt x="459581" y="290036"/>
                    <a:pt x="459581" y="317659"/>
                  </a:cubicBezTo>
                  <a:cubicBezTo>
                    <a:pt x="459581" y="345281"/>
                    <a:pt x="479584" y="368141"/>
                    <a:pt x="505301" y="372904"/>
                  </a:cubicBezTo>
                  <a:lnTo>
                    <a:pt x="505301" y="425291"/>
                  </a:lnTo>
                  <a:cubicBezTo>
                    <a:pt x="479584" y="430054"/>
                    <a:pt x="459581" y="452914"/>
                    <a:pt x="459581" y="480536"/>
                  </a:cubicBezTo>
                  <a:cubicBezTo>
                    <a:pt x="459581" y="508159"/>
                    <a:pt x="479584" y="531019"/>
                    <a:pt x="505301" y="535781"/>
                  </a:cubicBezTo>
                  <a:lnTo>
                    <a:pt x="505301" y="610076"/>
                  </a:lnTo>
                  <a:lnTo>
                    <a:pt x="73819" y="610076"/>
                  </a:lnTo>
                  <a:close/>
                  <a:moveTo>
                    <a:pt x="553879" y="479584"/>
                  </a:moveTo>
                  <a:cubicBezTo>
                    <a:pt x="553879" y="500539"/>
                    <a:pt x="536734" y="516731"/>
                    <a:pt x="516731" y="516731"/>
                  </a:cubicBezTo>
                  <a:cubicBezTo>
                    <a:pt x="495776" y="516731"/>
                    <a:pt x="479584" y="500539"/>
                    <a:pt x="479584" y="479584"/>
                  </a:cubicBezTo>
                  <a:cubicBezTo>
                    <a:pt x="479584" y="458629"/>
                    <a:pt x="496729" y="442436"/>
                    <a:pt x="516731" y="442436"/>
                  </a:cubicBezTo>
                  <a:cubicBezTo>
                    <a:pt x="535781" y="441484"/>
                    <a:pt x="553879" y="458629"/>
                    <a:pt x="553879" y="479584"/>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4" name="Google Shape;154;p18"/>
            <p:cNvSpPr/>
            <p:nvPr/>
          </p:nvSpPr>
          <p:spPr>
            <a:xfrm>
              <a:off x="9675127" y="643425"/>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9539" y="31909"/>
                    <a:pt x="94774" y="7144"/>
                    <a:pt x="63341" y="7144"/>
                  </a:cubicBezTo>
                  <a:close/>
                  <a:moveTo>
                    <a:pt x="63341" y="100489"/>
                  </a:moveTo>
                  <a:cubicBezTo>
                    <a:pt x="42386" y="100489"/>
                    <a:pt x="26194" y="84296"/>
                    <a:pt x="26194" y="63341"/>
                  </a:cubicBezTo>
                  <a:cubicBezTo>
                    <a:pt x="26194" y="42386"/>
                    <a:pt x="43339" y="26194"/>
                    <a:pt x="63341" y="26194"/>
                  </a:cubicBezTo>
                  <a:cubicBezTo>
                    <a:pt x="83344" y="26194"/>
                    <a:pt x="100489" y="43339"/>
                    <a:pt x="100489" y="63341"/>
                  </a:cubicBezTo>
                  <a:cubicBezTo>
                    <a:pt x="100489" y="83344"/>
                    <a:pt x="84296" y="100489"/>
                    <a:pt x="63341" y="100489"/>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5" name="Google Shape;155;p18"/>
            <p:cNvSpPr/>
            <p:nvPr/>
          </p:nvSpPr>
          <p:spPr>
            <a:xfrm>
              <a:off x="9675127" y="480547"/>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9539" y="32861"/>
                    <a:pt x="94774" y="7144"/>
                    <a:pt x="63341" y="7144"/>
                  </a:cubicBezTo>
                  <a:close/>
                  <a:moveTo>
                    <a:pt x="63341" y="101441"/>
                  </a:moveTo>
                  <a:cubicBezTo>
                    <a:pt x="42386" y="101441"/>
                    <a:pt x="26194" y="85249"/>
                    <a:pt x="26194" y="64294"/>
                  </a:cubicBezTo>
                  <a:cubicBezTo>
                    <a:pt x="26194" y="43339"/>
                    <a:pt x="43339" y="27146"/>
                    <a:pt x="63341" y="27146"/>
                  </a:cubicBezTo>
                  <a:cubicBezTo>
                    <a:pt x="83344" y="27146"/>
                    <a:pt x="100489" y="44291"/>
                    <a:pt x="100489" y="64294"/>
                  </a:cubicBezTo>
                  <a:cubicBezTo>
                    <a:pt x="100489" y="84296"/>
                    <a:pt x="84296" y="101441"/>
                    <a:pt x="63341" y="101441"/>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6" name="Google Shape;156;p18"/>
            <p:cNvSpPr/>
            <p:nvPr/>
          </p:nvSpPr>
          <p:spPr>
            <a:xfrm>
              <a:off x="9675127" y="805350"/>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9539" y="31909"/>
                    <a:pt x="94774" y="7144"/>
                    <a:pt x="63341" y="7144"/>
                  </a:cubicBezTo>
                  <a:close/>
                  <a:moveTo>
                    <a:pt x="63341" y="100489"/>
                  </a:moveTo>
                  <a:cubicBezTo>
                    <a:pt x="42386" y="100489"/>
                    <a:pt x="26194" y="84296"/>
                    <a:pt x="26194" y="63341"/>
                  </a:cubicBezTo>
                  <a:cubicBezTo>
                    <a:pt x="26194" y="42386"/>
                    <a:pt x="43339" y="26194"/>
                    <a:pt x="63341" y="26194"/>
                  </a:cubicBezTo>
                  <a:cubicBezTo>
                    <a:pt x="83344" y="26194"/>
                    <a:pt x="100489" y="43339"/>
                    <a:pt x="100489" y="63341"/>
                  </a:cubicBezTo>
                  <a:cubicBezTo>
                    <a:pt x="100489" y="83344"/>
                    <a:pt x="84296" y="100489"/>
                    <a:pt x="63341" y="100489"/>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7" name="Google Shape;157;p18"/>
            <p:cNvSpPr/>
            <p:nvPr/>
          </p:nvSpPr>
          <p:spPr>
            <a:xfrm>
              <a:off x="9826575" y="643425"/>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8586" y="31909"/>
                    <a:pt x="93821" y="7144"/>
                    <a:pt x="63341" y="7144"/>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8" name="Google Shape;158;p18"/>
            <p:cNvSpPr/>
            <p:nvPr/>
          </p:nvSpPr>
          <p:spPr>
            <a:xfrm>
              <a:off x="9826575" y="480547"/>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8586" y="32861"/>
                    <a:pt x="93821" y="7144"/>
                    <a:pt x="63341" y="7144"/>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159" name="Google Shape;159;p18"/>
            <p:cNvSpPr/>
            <p:nvPr/>
          </p:nvSpPr>
          <p:spPr>
            <a:xfrm>
              <a:off x="9826575" y="805350"/>
              <a:ext cx="123825" cy="123825"/>
            </a:xfrm>
            <a:custGeom>
              <a:rect b="b" l="l" r="r" t="t"/>
              <a:pathLst>
                <a:path extrusionOk="0" h="123825" w="123825">
                  <a:moveTo>
                    <a:pt x="63341" y="7144"/>
                  </a:moveTo>
                  <a:cubicBezTo>
                    <a:pt x="32861" y="7144"/>
                    <a:pt x="7144" y="31909"/>
                    <a:pt x="7144" y="63341"/>
                  </a:cubicBezTo>
                  <a:cubicBezTo>
                    <a:pt x="7144" y="93821"/>
                    <a:pt x="31909" y="119539"/>
                    <a:pt x="63341" y="119539"/>
                  </a:cubicBezTo>
                  <a:cubicBezTo>
                    <a:pt x="93821" y="119539"/>
                    <a:pt x="119539" y="94774"/>
                    <a:pt x="119539" y="63341"/>
                  </a:cubicBezTo>
                  <a:cubicBezTo>
                    <a:pt x="118586" y="31909"/>
                    <a:pt x="93821" y="7144"/>
                    <a:pt x="63341" y="7144"/>
                  </a:cubicBezTo>
                  <a:close/>
                </a:path>
              </a:pathLst>
            </a:custGeom>
            <a:solidFill>
              <a:srgbClr val="008CFF"/>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grpSp>
      <p:sp>
        <p:nvSpPr>
          <p:cNvPr id="160" name="Google Shape;160;p18"/>
          <p:cNvSpPr txBox="1"/>
          <p:nvPr>
            <p:ph type="title"/>
          </p:nvPr>
        </p:nvSpPr>
        <p:spPr>
          <a:xfrm>
            <a:off x="311700" y="445025"/>
            <a:ext cx="8520600" cy="572700"/>
          </a:xfrm>
          <a:prstGeom prst="rect">
            <a:avLst/>
          </a:prstGeom>
          <a:noFill/>
          <a:ln>
            <a:noFill/>
          </a:ln>
        </p:spPr>
        <p:txBody>
          <a:bodyPr anchorCtr="0" anchor="b" bIns="34275" lIns="0" spcFirstLastPara="1" rIns="68575" wrap="square" tIns="34275">
            <a:noAutofit/>
          </a:bodyPr>
          <a:lstStyle/>
          <a:p>
            <a:pPr indent="0" lvl="0" marL="0" rtl="0" algn="l">
              <a:lnSpc>
                <a:spcPct val="80000"/>
              </a:lnSpc>
              <a:spcBef>
                <a:spcPts val="0"/>
              </a:spcBef>
              <a:spcAft>
                <a:spcPts val="0"/>
              </a:spcAft>
              <a:buClr>
                <a:schemeClr val="lt1"/>
              </a:buClr>
              <a:buSzPts val="2200"/>
              <a:buFont typeface="Lato"/>
              <a:buNone/>
            </a:pPr>
            <a:r>
              <a:rPr lang="en"/>
              <a:t>Existing </a:t>
            </a:r>
            <a:r>
              <a:rPr lang="en"/>
              <a:t>CHALLENGES With Current Model w/o SDX</a:t>
            </a:r>
            <a:endParaRPr/>
          </a:p>
        </p:txBody>
      </p:sp>
      <p:sp>
        <p:nvSpPr>
          <p:cNvPr id="161" name="Google Shape;161;p18"/>
          <p:cNvSpPr txBox="1"/>
          <p:nvPr>
            <p:ph idx="1" type="body"/>
          </p:nvPr>
        </p:nvSpPr>
        <p:spPr>
          <a:xfrm>
            <a:off x="311700" y="1152475"/>
            <a:ext cx="8520600" cy="34164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300"/>
              <a:buNone/>
            </a:pPr>
            <a:r>
              <a:rPr lang="en"/>
              <a:t>Security &amp; Governance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9"/>
          <p:cNvPicPr preferRelativeResize="0"/>
          <p:nvPr/>
        </p:nvPicPr>
        <p:blipFill rotWithShape="1">
          <a:blip r:embed="rId3">
            <a:alphaModFix/>
          </a:blip>
          <a:srcRect b="0" l="0" r="0" t="0"/>
          <a:stretch/>
        </p:blipFill>
        <p:spPr>
          <a:xfrm>
            <a:off x="2653714" y="907162"/>
            <a:ext cx="4051950" cy="3322348"/>
          </a:xfrm>
          <a:prstGeom prst="rect">
            <a:avLst/>
          </a:prstGeom>
          <a:noFill/>
          <a:ln>
            <a:noFill/>
          </a:ln>
        </p:spPr>
      </p:pic>
      <p:sp>
        <p:nvSpPr>
          <p:cNvPr id="167" name="Google Shape;167;p19"/>
          <p:cNvSpPr txBox="1"/>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rgbClr val="000000"/>
              </a:buClr>
              <a:buSzPts val="2200"/>
              <a:buFont typeface="Arial"/>
              <a:buNone/>
            </a:pPr>
            <a:r>
              <a:rPr b="0" i="0" lang="en" sz="2200" u="none" cap="none" strike="noStrike">
                <a:solidFill>
                  <a:schemeClr val="dk1"/>
                </a:solidFill>
                <a:latin typeface="Lato"/>
                <a:ea typeface="Lato"/>
                <a:cs typeface="Lato"/>
                <a:sym typeface="Lato"/>
              </a:rPr>
              <a:t>CDP Security Landscape</a:t>
            </a:r>
            <a:endParaRPr b="0" i="0" sz="2200" u="none" cap="none" strike="noStrike">
              <a:solidFill>
                <a:schemeClr val="dk1"/>
              </a:solidFill>
              <a:latin typeface="Lato"/>
              <a:ea typeface="Lato"/>
              <a:cs typeface="Lato"/>
              <a:sym typeface="Lato"/>
            </a:endParaRPr>
          </a:p>
        </p:txBody>
      </p:sp>
      <p:sp>
        <p:nvSpPr>
          <p:cNvPr id="168" name="Google Shape;168;p19"/>
          <p:cNvSpPr txBox="1"/>
          <p:nvPr/>
        </p:nvSpPr>
        <p:spPr>
          <a:xfrm>
            <a:off x="5560134" y="3473625"/>
            <a:ext cx="2382300" cy="30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Limited Entry Points</a:t>
            </a:r>
            <a:endParaRPr b="0" i="0" sz="1100" u="none" cap="none" strike="noStrike">
              <a:solidFill>
                <a:srgbClr val="305868"/>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305868"/>
              </a:solidFill>
              <a:latin typeface="Roboto"/>
              <a:ea typeface="Roboto"/>
              <a:cs typeface="Roboto"/>
              <a:sym typeface="Roboto"/>
            </a:endParaRPr>
          </a:p>
        </p:txBody>
      </p:sp>
      <p:sp>
        <p:nvSpPr>
          <p:cNvPr id="169" name="Google Shape;169;p19"/>
          <p:cNvSpPr txBox="1"/>
          <p:nvPr/>
        </p:nvSpPr>
        <p:spPr>
          <a:xfrm>
            <a:off x="5560134" y="3674837"/>
            <a:ext cx="2382300" cy="21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100" u="none" cap="none" strike="noStrike">
                <a:solidFill>
                  <a:srgbClr val="F96702"/>
                </a:solidFill>
                <a:latin typeface="Roboto"/>
                <a:ea typeface="Roboto"/>
                <a:cs typeface="Roboto"/>
                <a:sym typeface="Roboto"/>
              </a:rPr>
              <a:t>Apache Knox</a:t>
            </a:r>
            <a:endParaRPr b="1" i="0" sz="1100" u="none" cap="none" strike="noStrike">
              <a:solidFill>
                <a:srgbClr val="F96702"/>
              </a:solidFill>
              <a:latin typeface="Roboto"/>
              <a:ea typeface="Roboto"/>
              <a:cs typeface="Roboto"/>
              <a:sym typeface="Roboto"/>
            </a:endParaRPr>
          </a:p>
          <a:p>
            <a:pPr indent="0" lvl="0" marL="0" marR="0" rtl="0" algn="r">
              <a:lnSpc>
                <a:spcPct val="85000"/>
              </a:lnSpc>
              <a:spcBef>
                <a:spcPts val="0"/>
              </a:spcBef>
              <a:spcAft>
                <a:spcPts val="0"/>
              </a:spcAft>
              <a:buClr>
                <a:srgbClr val="000000"/>
              </a:buClr>
              <a:buSzPts val="1100"/>
              <a:buFont typeface="Arial"/>
              <a:buNone/>
            </a:pPr>
            <a:r>
              <a:t/>
            </a:r>
            <a:endParaRPr b="0" i="0" sz="1100" u="none" cap="none" strike="noStrike">
              <a:solidFill>
                <a:srgbClr val="EEFF41"/>
              </a:solidFill>
              <a:latin typeface="Roboto"/>
              <a:ea typeface="Roboto"/>
              <a:cs typeface="Roboto"/>
              <a:sym typeface="Roboto"/>
            </a:endParaRPr>
          </a:p>
        </p:txBody>
      </p:sp>
      <p:sp>
        <p:nvSpPr>
          <p:cNvPr id="170" name="Google Shape;170;p19"/>
          <p:cNvSpPr txBox="1"/>
          <p:nvPr/>
        </p:nvSpPr>
        <p:spPr>
          <a:xfrm>
            <a:off x="1548132" y="1067606"/>
            <a:ext cx="1071600" cy="30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Watch Towers</a:t>
            </a:r>
            <a:endParaRPr b="0" i="0" sz="1100" u="none" cap="none" strike="noStrike">
              <a:solidFill>
                <a:srgbClr val="305868"/>
              </a:solidFill>
              <a:latin typeface="Roboto"/>
              <a:ea typeface="Roboto"/>
              <a:cs typeface="Roboto"/>
              <a:sym typeface="Roboto"/>
            </a:endParaRPr>
          </a:p>
        </p:txBody>
      </p:sp>
      <p:sp>
        <p:nvSpPr>
          <p:cNvPr id="171" name="Google Shape;171;p19"/>
          <p:cNvSpPr txBox="1"/>
          <p:nvPr/>
        </p:nvSpPr>
        <p:spPr>
          <a:xfrm>
            <a:off x="990668" y="1446731"/>
            <a:ext cx="1629000" cy="21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100" u="none" cap="none" strike="noStrike">
                <a:solidFill>
                  <a:srgbClr val="F96702"/>
                </a:solidFill>
                <a:latin typeface="Roboto"/>
                <a:ea typeface="Roboto"/>
                <a:cs typeface="Roboto"/>
                <a:sym typeface="Roboto"/>
              </a:rPr>
              <a:t>Apache Ranger </a:t>
            </a:r>
            <a:endParaRPr b="1" i="0" sz="1100" u="none" cap="none" strike="noStrike">
              <a:solidFill>
                <a:srgbClr val="F9670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sngStrike">
              <a:solidFill>
                <a:srgbClr val="F96702"/>
              </a:solidFill>
              <a:latin typeface="Roboto"/>
              <a:ea typeface="Roboto"/>
              <a:cs typeface="Roboto"/>
              <a:sym typeface="Roboto"/>
            </a:endParaRPr>
          </a:p>
          <a:p>
            <a:pPr indent="0" lvl="0" marL="0" marR="0" rtl="0" algn="r">
              <a:lnSpc>
                <a:spcPct val="85000"/>
              </a:lnSpc>
              <a:spcBef>
                <a:spcPts val="0"/>
              </a:spcBef>
              <a:spcAft>
                <a:spcPts val="0"/>
              </a:spcAft>
              <a:buClr>
                <a:srgbClr val="000000"/>
              </a:buClr>
              <a:buSzPts val="1100"/>
              <a:buFont typeface="Arial"/>
              <a:buNone/>
            </a:pPr>
            <a:r>
              <a:t/>
            </a:r>
            <a:endParaRPr b="1" i="0" sz="1100" u="none" cap="none" strike="noStrike">
              <a:solidFill>
                <a:srgbClr val="F96702"/>
              </a:solidFill>
              <a:latin typeface="Roboto"/>
              <a:ea typeface="Roboto"/>
              <a:cs typeface="Roboto"/>
              <a:sym typeface="Roboto"/>
            </a:endParaRPr>
          </a:p>
        </p:txBody>
      </p:sp>
      <p:sp>
        <p:nvSpPr>
          <p:cNvPr id="172" name="Google Shape;172;p19"/>
          <p:cNvSpPr txBox="1"/>
          <p:nvPr/>
        </p:nvSpPr>
        <p:spPr>
          <a:xfrm>
            <a:off x="6227865" y="1067606"/>
            <a:ext cx="1046700" cy="30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Inner Walls</a:t>
            </a:r>
            <a:endParaRPr b="0" i="0" sz="1100" u="none" cap="none" strike="noStrike">
              <a:solidFill>
                <a:srgbClr val="305868"/>
              </a:solidFill>
              <a:latin typeface="Roboto"/>
              <a:ea typeface="Roboto"/>
              <a:cs typeface="Roboto"/>
              <a:sym typeface="Roboto"/>
            </a:endParaRPr>
          </a:p>
        </p:txBody>
      </p:sp>
      <p:cxnSp>
        <p:nvCxnSpPr>
          <p:cNvPr id="173" name="Google Shape;173;p19"/>
          <p:cNvCxnSpPr>
            <a:stCxn id="174" idx="3"/>
          </p:cNvCxnSpPr>
          <p:nvPr/>
        </p:nvCxnSpPr>
        <p:spPr>
          <a:xfrm flipH="1" rot="10800000">
            <a:off x="2502380" y="3524663"/>
            <a:ext cx="1166100" cy="293400"/>
          </a:xfrm>
          <a:prstGeom prst="straightConnector1">
            <a:avLst/>
          </a:prstGeom>
          <a:noFill/>
          <a:ln cap="flat" cmpd="sng" w="9525">
            <a:solidFill>
              <a:srgbClr val="828282"/>
            </a:solidFill>
            <a:prstDash val="solid"/>
            <a:round/>
            <a:headEnd len="sm" w="sm" type="none"/>
            <a:tailEnd len="med" w="med" type="oval"/>
          </a:ln>
        </p:spPr>
      </p:cxnSp>
      <p:cxnSp>
        <p:nvCxnSpPr>
          <p:cNvPr id="175" name="Google Shape;175;p19"/>
          <p:cNvCxnSpPr/>
          <p:nvPr/>
        </p:nvCxnSpPr>
        <p:spPr>
          <a:xfrm flipH="1">
            <a:off x="4895669" y="1534162"/>
            <a:ext cx="1428300" cy="941100"/>
          </a:xfrm>
          <a:prstGeom prst="straightConnector1">
            <a:avLst/>
          </a:prstGeom>
          <a:noFill/>
          <a:ln cap="flat" cmpd="sng" w="9525">
            <a:solidFill>
              <a:srgbClr val="78909C"/>
            </a:solidFill>
            <a:prstDash val="solid"/>
            <a:round/>
            <a:headEnd len="sm" w="sm" type="none"/>
            <a:tailEnd len="med" w="med" type="oval"/>
          </a:ln>
        </p:spPr>
      </p:cxnSp>
      <p:cxnSp>
        <p:nvCxnSpPr>
          <p:cNvPr id="176" name="Google Shape;176;p19"/>
          <p:cNvCxnSpPr/>
          <p:nvPr/>
        </p:nvCxnSpPr>
        <p:spPr>
          <a:xfrm>
            <a:off x="2560284" y="1308076"/>
            <a:ext cx="540300" cy="407400"/>
          </a:xfrm>
          <a:prstGeom prst="straightConnector1">
            <a:avLst/>
          </a:prstGeom>
          <a:noFill/>
          <a:ln cap="flat" cmpd="sng" w="9525">
            <a:solidFill>
              <a:srgbClr val="828282"/>
            </a:solidFill>
            <a:prstDash val="solid"/>
            <a:round/>
            <a:headEnd len="sm" w="sm" type="none"/>
            <a:tailEnd len="med" w="med" type="oval"/>
          </a:ln>
        </p:spPr>
      </p:cxnSp>
      <p:cxnSp>
        <p:nvCxnSpPr>
          <p:cNvPr id="177" name="Google Shape;177;p19"/>
          <p:cNvCxnSpPr>
            <a:stCxn id="178" idx="1"/>
          </p:cNvCxnSpPr>
          <p:nvPr/>
        </p:nvCxnSpPr>
        <p:spPr>
          <a:xfrm flipH="1">
            <a:off x="5007550" y="2519975"/>
            <a:ext cx="1475700" cy="701700"/>
          </a:xfrm>
          <a:prstGeom prst="straightConnector1">
            <a:avLst/>
          </a:prstGeom>
          <a:noFill/>
          <a:ln cap="flat" cmpd="sng" w="9525">
            <a:solidFill>
              <a:srgbClr val="78909C"/>
            </a:solidFill>
            <a:prstDash val="solid"/>
            <a:round/>
            <a:headEnd len="sm" w="sm" type="none"/>
            <a:tailEnd len="med" w="med" type="oval"/>
          </a:ln>
        </p:spPr>
      </p:cxnSp>
      <p:cxnSp>
        <p:nvCxnSpPr>
          <p:cNvPr id="179" name="Google Shape;179;p19"/>
          <p:cNvCxnSpPr/>
          <p:nvPr/>
        </p:nvCxnSpPr>
        <p:spPr>
          <a:xfrm rot="10800000">
            <a:off x="5393914" y="3528825"/>
            <a:ext cx="1156200" cy="112800"/>
          </a:xfrm>
          <a:prstGeom prst="straightConnector1">
            <a:avLst/>
          </a:prstGeom>
          <a:noFill/>
          <a:ln cap="flat" cmpd="sng" w="9525">
            <a:solidFill>
              <a:srgbClr val="78909C"/>
            </a:solidFill>
            <a:prstDash val="solid"/>
            <a:round/>
            <a:headEnd len="sm" w="sm" type="none"/>
            <a:tailEnd len="med" w="med" type="oval"/>
          </a:ln>
        </p:spPr>
      </p:cxnSp>
      <p:sp>
        <p:nvSpPr>
          <p:cNvPr id="180" name="Google Shape;180;p19"/>
          <p:cNvSpPr txBox="1"/>
          <p:nvPr/>
        </p:nvSpPr>
        <p:spPr>
          <a:xfrm>
            <a:off x="-254691" y="2123375"/>
            <a:ext cx="2382300" cy="30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High Walls</a:t>
            </a:r>
            <a:endParaRPr b="0" i="0" sz="1100" u="none" cap="none" strike="noStrike">
              <a:solidFill>
                <a:srgbClr val="305868"/>
              </a:solidFill>
              <a:latin typeface="Roboto"/>
              <a:ea typeface="Roboto"/>
              <a:cs typeface="Roboto"/>
              <a:sym typeface="Roboto"/>
            </a:endParaRPr>
          </a:p>
        </p:txBody>
      </p:sp>
      <p:sp>
        <p:nvSpPr>
          <p:cNvPr id="181" name="Google Shape;181;p19"/>
          <p:cNvSpPr txBox="1"/>
          <p:nvPr/>
        </p:nvSpPr>
        <p:spPr>
          <a:xfrm>
            <a:off x="6483250" y="2194444"/>
            <a:ext cx="2382300" cy="30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User Identity Verification</a:t>
            </a:r>
            <a:endParaRPr b="0" i="0" sz="1100" u="none" cap="none" strike="noStrike">
              <a:solidFill>
                <a:srgbClr val="305868"/>
              </a:solidFill>
              <a:latin typeface="Roboto"/>
              <a:ea typeface="Roboto"/>
              <a:cs typeface="Roboto"/>
              <a:sym typeface="Roboto"/>
            </a:endParaRPr>
          </a:p>
        </p:txBody>
      </p:sp>
      <p:sp>
        <p:nvSpPr>
          <p:cNvPr id="182" name="Google Shape;182;p19"/>
          <p:cNvSpPr txBox="1"/>
          <p:nvPr/>
        </p:nvSpPr>
        <p:spPr>
          <a:xfrm>
            <a:off x="6235945" y="1212711"/>
            <a:ext cx="2382300" cy="35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96702"/>
                </a:solidFill>
                <a:latin typeface="Roboto"/>
                <a:ea typeface="Roboto"/>
                <a:cs typeface="Roboto"/>
                <a:sym typeface="Roboto"/>
              </a:rPr>
              <a:t>Kerberos</a:t>
            </a:r>
            <a:endParaRPr b="0" i="0" sz="1100" u="none" cap="none" strike="noStrike">
              <a:solidFill>
                <a:srgbClr val="F96702"/>
              </a:solidFill>
              <a:latin typeface="Roboto"/>
              <a:ea typeface="Roboto"/>
              <a:cs typeface="Roboto"/>
              <a:sym typeface="Roboto"/>
            </a:endParaRPr>
          </a:p>
        </p:txBody>
      </p:sp>
      <p:sp>
        <p:nvSpPr>
          <p:cNvPr id="183" name="Google Shape;183;p19"/>
          <p:cNvSpPr txBox="1"/>
          <p:nvPr/>
        </p:nvSpPr>
        <p:spPr>
          <a:xfrm>
            <a:off x="-251352" y="2342697"/>
            <a:ext cx="2382300" cy="723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100" u="none" cap="none" strike="noStrike">
                <a:solidFill>
                  <a:srgbClr val="F96702"/>
                </a:solidFill>
                <a:latin typeface="Roboto"/>
                <a:ea typeface="Roboto"/>
                <a:cs typeface="Roboto"/>
                <a:sym typeface="Roboto"/>
              </a:rPr>
              <a:t>HDFS Encryption</a:t>
            </a:r>
            <a:endParaRPr b="1" i="0" sz="1100" u="none" cap="none" strike="noStrike">
              <a:solidFill>
                <a:srgbClr val="F96702"/>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100"/>
              <a:buFont typeface="Arial"/>
              <a:buNone/>
            </a:pPr>
            <a:r>
              <a:rPr b="1" i="0" lang="en" sz="1100" u="none" cap="none" strike="noStrike">
                <a:solidFill>
                  <a:srgbClr val="F96702"/>
                </a:solidFill>
                <a:latin typeface="Roboto"/>
                <a:ea typeface="Roboto"/>
                <a:cs typeface="Roboto"/>
                <a:sym typeface="Roboto"/>
              </a:rPr>
              <a:t>Apache Ranger KMS </a:t>
            </a:r>
            <a:endParaRPr b="1" i="0" sz="1100" u="none" cap="none" strike="sngStrike">
              <a:solidFill>
                <a:srgbClr val="F96702"/>
              </a:solidFill>
              <a:latin typeface="Arial"/>
              <a:ea typeface="Arial"/>
              <a:cs typeface="Arial"/>
              <a:sym typeface="Arial"/>
            </a:endParaRPr>
          </a:p>
        </p:txBody>
      </p:sp>
      <p:sp>
        <p:nvSpPr>
          <p:cNvPr id="178" name="Google Shape;178;p19"/>
          <p:cNvSpPr txBox="1"/>
          <p:nvPr/>
        </p:nvSpPr>
        <p:spPr>
          <a:xfrm>
            <a:off x="6483250" y="2399075"/>
            <a:ext cx="2382300" cy="2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A3AF"/>
                </a:solidFill>
                <a:latin typeface="Roboto"/>
                <a:ea typeface="Roboto"/>
                <a:cs typeface="Roboto"/>
                <a:sym typeface="Roboto"/>
              </a:rPr>
              <a:t>LDAP/AD</a:t>
            </a:r>
            <a:endParaRPr b="1" i="0" sz="1100" u="none" cap="none" strike="noStrike">
              <a:solidFill>
                <a:srgbClr val="00A3AF"/>
              </a:solidFill>
              <a:latin typeface="Roboto"/>
              <a:ea typeface="Roboto"/>
              <a:cs typeface="Roboto"/>
              <a:sym typeface="Roboto"/>
            </a:endParaRPr>
          </a:p>
        </p:txBody>
      </p:sp>
      <p:sp>
        <p:nvSpPr>
          <p:cNvPr id="184" name="Google Shape;184;p19"/>
          <p:cNvSpPr txBox="1"/>
          <p:nvPr/>
        </p:nvSpPr>
        <p:spPr>
          <a:xfrm>
            <a:off x="130389" y="3473625"/>
            <a:ext cx="2382300" cy="30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305868"/>
                </a:solidFill>
                <a:latin typeface="Roboto"/>
                <a:ea typeface="Roboto"/>
                <a:cs typeface="Roboto"/>
                <a:sym typeface="Roboto"/>
              </a:rPr>
              <a:t>Moat</a:t>
            </a:r>
            <a:endParaRPr b="0" i="0" sz="1100" u="none" cap="none" strike="noStrike">
              <a:solidFill>
                <a:srgbClr val="305868"/>
              </a:solidFill>
              <a:latin typeface="Roboto"/>
              <a:ea typeface="Roboto"/>
              <a:cs typeface="Roboto"/>
              <a:sym typeface="Roboto"/>
            </a:endParaRPr>
          </a:p>
        </p:txBody>
      </p:sp>
      <p:sp>
        <p:nvSpPr>
          <p:cNvPr id="174" name="Google Shape;174;p19"/>
          <p:cNvSpPr txBox="1"/>
          <p:nvPr/>
        </p:nvSpPr>
        <p:spPr>
          <a:xfrm>
            <a:off x="1569680" y="3712313"/>
            <a:ext cx="932700" cy="211500"/>
          </a:xfrm>
          <a:prstGeom prst="rect">
            <a:avLst/>
          </a:prstGeom>
          <a:noFill/>
          <a:ln>
            <a:noFill/>
          </a:ln>
        </p:spPr>
        <p:txBody>
          <a:bodyPr anchorCtr="0" anchor="ctr" bIns="91425" lIns="91425" spcFirstLastPara="1" rIns="91425" wrap="square" tIns="91425">
            <a:noAutofit/>
          </a:bodyPr>
          <a:lstStyle/>
          <a:p>
            <a:pPr indent="0" lvl="0" marL="0" marR="0" rtl="0" algn="r">
              <a:lnSpc>
                <a:spcPct val="85000"/>
              </a:lnSpc>
              <a:spcBef>
                <a:spcPts val="0"/>
              </a:spcBef>
              <a:spcAft>
                <a:spcPts val="0"/>
              </a:spcAft>
              <a:buClr>
                <a:srgbClr val="000000"/>
              </a:buClr>
              <a:buSzPts val="1100"/>
              <a:buFont typeface="Arial"/>
              <a:buNone/>
            </a:pPr>
            <a:r>
              <a:rPr b="1" i="0" lang="en" sz="1100" u="none" cap="none" strike="noStrike">
                <a:solidFill>
                  <a:srgbClr val="0097A7"/>
                </a:solidFill>
                <a:latin typeface="Roboto"/>
                <a:ea typeface="Roboto"/>
                <a:cs typeface="Roboto"/>
                <a:sym typeface="Roboto"/>
              </a:rPr>
              <a:t>Firewall</a:t>
            </a:r>
            <a:endParaRPr b="1" i="0" sz="1100" u="none" cap="none" strike="noStrike">
              <a:solidFill>
                <a:srgbClr val="0097A7"/>
              </a:solidFill>
              <a:latin typeface="Roboto"/>
              <a:ea typeface="Roboto"/>
              <a:cs typeface="Roboto"/>
              <a:sym typeface="Roboto"/>
            </a:endParaRPr>
          </a:p>
        </p:txBody>
      </p:sp>
      <p:cxnSp>
        <p:nvCxnSpPr>
          <p:cNvPr id="185" name="Google Shape;185;p19"/>
          <p:cNvCxnSpPr/>
          <p:nvPr/>
        </p:nvCxnSpPr>
        <p:spPr>
          <a:xfrm rot="10800000">
            <a:off x="4455580" y="2375137"/>
            <a:ext cx="0" cy="206700"/>
          </a:xfrm>
          <a:prstGeom prst="straightConnector1">
            <a:avLst/>
          </a:prstGeom>
          <a:noFill/>
          <a:ln cap="flat" cmpd="sng" w="28575">
            <a:solidFill>
              <a:srgbClr val="FFFFFF"/>
            </a:solidFill>
            <a:prstDash val="solid"/>
            <a:round/>
            <a:headEnd len="sm" w="sm" type="none"/>
            <a:tailEnd len="sm" w="sm" type="none"/>
          </a:ln>
        </p:spPr>
      </p:cxnSp>
      <p:grpSp>
        <p:nvGrpSpPr>
          <p:cNvPr id="186" name="Google Shape;186;p19"/>
          <p:cNvGrpSpPr/>
          <p:nvPr/>
        </p:nvGrpSpPr>
        <p:grpSpPr>
          <a:xfrm>
            <a:off x="4391982" y="2122237"/>
            <a:ext cx="488434" cy="308025"/>
            <a:chOff x="7730843" y="1031550"/>
            <a:chExt cx="760800" cy="410700"/>
          </a:xfrm>
        </p:grpSpPr>
        <p:sp>
          <p:nvSpPr>
            <p:cNvPr id="187" name="Google Shape;187;p19"/>
            <p:cNvSpPr/>
            <p:nvPr/>
          </p:nvSpPr>
          <p:spPr>
            <a:xfrm>
              <a:off x="7802150" y="1075650"/>
              <a:ext cx="603600" cy="322500"/>
            </a:xfrm>
            <a:prstGeom prst="roundRect">
              <a:avLst>
                <a:gd fmla="val 16667" name="adj"/>
              </a:avLst>
            </a:prstGeom>
            <a:solidFill>
              <a:srgbClr val="FF83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A3AF"/>
                </a:solidFill>
                <a:latin typeface="Arial"/>
                <a:ea typeface="Arial"/>
                <a:cs typeface="Arial"/>
                <a:sym typeface="Arial"/>
              </a:endParaRPr>
            </a:p>
          </p:txBody>
        </p:sp>
        <p:sp>
          <p:nvSpPr>
            <p:cNvPr id="188" name="Google Shape;188;p19"/>
            <p:cNvSpPr txBox="1"/>
            <p:nvPr/>
          </p:nvSpPr>
          <p:spPr>
            <a:xfrm>
              <a:off x="7730843" y="1031550"/>
              <a:ext cx="760800" cy="41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CDP</a:t>
              </a:r>
              <a:endParaRPr b="1" i="0" sz="1100" u="none" cap="none" strike="noStrike">
                <a:solidFill>
                  <a:srgbClr val="FFFFFF"/>
                </a:solidFill>
                <a:latin typeface="Roboto"/>
                <a:ea typeface="Roboto"/>
                <a:cs typeface="Roboto"/>
                <a:sym typeface="Roboto"/>
              </a:endParaRPr>
            </a:p>
          </p:txBody>
        </p:sp>
      </p:grpSp>
      <p:cxnSp>
        <p:nvCxnSpPr>
          <p:cNvPr id="189" name="Google Shape;189;p19"/>
          <p:cNvCxnSpPr/>
          <p:nvPr/>
        </p:nvCxnSpPr>
        <p:spPr>
          <a:xfrm>
            <a:off x="2218567" y="2489887"/>
            <a:ext cx="1640400" cy="558300"/>
          </a:xfrm>
          <a:prstGeom prst="straightConnector1">
            <a:avLst/>
          </a:prstGeom>
          <a:noFill/>
          <a:ln cap="flat" cmpd="sng" w="9525">
            <a:solidFill>
              <a:srgbClr val="828282"/>
            </a:solidFill>
            <a:prstDash val="solid"/>
            <a:round/>
            <a:headEnd len="sm" w="sm" type="none"/>
            <a:tailEnd len="med" w="med" type="oval"/>
          </a:ln>
        </p:spPr>
      </p:cxnSp>
      <p:cxnSp>
        <p:nvCxnSpPr>
          <p:cNvPr id="190" name="Google Shape;190;p19"/>
          <p:cNvCxnSpPr/>
          <p:nvPr/>
        </p:nvCxnSpPr>
        <p:spPr>
          <a:xfrm>
            <a:off x="2559068" y="1302169"/>
            <a:ext cx="1430700" cy="5700"/>
          </a:xfrm>
          <a:prstGeom prst="straightConnector1">
            <a:avLst/>
          </a:prstGeom>
          <a:noFill/>
          <a:ln cap="flat" cmpd="sng" w="9525">
            <a:solidFill>
              <a:srgbClr val="828282"/>
            </a:solidFill>
            <a:prstDash val="solid"/>
            <a:round/>
            <a:headEnd len="sm" w="sm" type="none"/>
            <a:tailEnd len="med" w="med" type="oval"/>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idx="4294967295" type="body"/>
          </p:nvPr>
        </p:nvSpPr>
        <p:spPr>
          <a:xfrm>
            <a:off x="419092" y="1313906"/>
            <a:ext cx="1938300" cy="3216000"/>
          </a:xfrm>
          <a:prstGeom prst="rect">
            <a:avLst/>
          </a:prstGeom>
          <a:solidFill>
            <a:srgbClr val="F3F3F3"/>
          </a:solidFill>
          <a:ln>
            <a:noFill/>
          </a:ln>
          <a:effectLst>
            <a:outerShdw blurRad="57150" rotWithShape="0" algn="bl" dir="5400000" dist="19050">
              <a:srgbClr val="000000">
                <a:alpha val="49800"/>
              </a:srgbClr>
            </a:outerShdw>
          </a:effectLst>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rPr b="1" lang="en" sz="1400">
                <a:solidFill>
                  <a:schemeClr val="accent2"/>
                </a:solidFill>
              </a:rPr>
              <a:t>Identity &amp; Perimeter</a:t>
            </a:r>
            <a:endParaRPr b="1" sz="1400">
              <a:solidFill>
                <a:schemeClr val="accent2"/>
              </a:solidFill>
            </a:endParaRPr>
          </a:p>
          <a:p>
            <a:pPr indent="0" lvl="0" marL="0" rtl="0" algn="ctr">
              <a:lnSpc>
                <a:spcPct val="100000"/>
              </a:lnSpc>
              <a:spcBef>
                <a:spcPts val="800"/>
              </a:spcBef>
              <a:spcAft>
                <a:spcPts val="0"/>
              </a:spcAft>
              <a:buClr>
                <a:srgbClr val="000000"/>
              </a:buClr>
              <a:buSzPts val="1400"/>
              <a:buFont typeface="Arial"/>
              <a:buNone/>
            </a:pPr>
            <a:r>
              <a:rPr lang="en" sz="1100">
                <a:solidFill>
                  <a:schemeClr val="dk1"/>
                </a:solidFill>
              </a:rPr>
              <a:t>Validate users in enterprise directory</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b="1" lang="en" sz="1100">
                <a:solidFill>
                  <a:schemeClr val="dk1"/>
                </a:solidFill>
              </a:rPr>
              <a:t>Technical Concepts:</a:t>
            </a:r>
            <a:endParaRPr b="1"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Authentication</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User/group mapping</a:t>
            </a:r>
            <a:endParaRPr/>
          </a:p>
        </p:txBody>
      </p:sp>
      <p:sp>
        <p:nvSpPr>
          <p:cNvPr id="196" name="Google Shape;196;p20"/>
          <p:cNvSpPr txBox="1"/>
          <p:nvPr>
            <p:ph idx="4294967295" type="body"/>
          </p:nvPr>
        </p:nvSpPr>
        <p:spPr>
          <a:xfrm>
            <a:off x="6786685" y="1313906"/>
            <a:ext cx="1938300" cy="3216000"/>
          </a:xfrm>
          <a:prstGeom prst="rect">
            <a:avLst/>
          </a:prstGeom>
          <a:solidFill>
            <a:srgbClr val="F3F3F3"/>
          </a:solidFill>
          <a:ln>
            <a:noFill/>
          </a:ln>
          <a:effectLst>
            <a:outerShdw blurRad="57150" rotWithShape="0" algn="bl" dir="5400000" dist="19050">
              <a:srgbClr val="000000">
                <a:alpha val="49800"/>
              </a:srgbClr>
            </a:outerShdw>
          </a:effectLst>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rPr b="1" lang="en" sz="1400">
                <a:solidFill>
                  <a:schemeClr val="accent2"/>
                </a:solidFill>
              </a:rPr>
              <a:t>Data Protection</a:t>
            </a:r>
            <a:endParaRPr b="1" sz="1400">
              <a:solidFill>
                <a:schemeClr val="accent2"/>
              </a:solidFill>
            </a:endParaRPr>
          </a:p>
          <a:p>
            <a:pPr indent="0" lvl="0" marL="0" rtl="0" algn="ctr">
              <a:lnSpc>
                <a:spcPct val="100000"/>
              </a:lnSpc>
              <a:spcBef>
                <a:spcPts val="800"/>
              </a:spcBef>
              <a:spcAft>
                <a:spcPts val="0"/>
              </a:spcAft>
              <a:buClr>
                <a:srgbClr val="000000"/>
              </a:buClr>
              <a:buSzPts val="1400"/>
              <a:buFont typeface="Arial"/>
              <a:buNone/>
            </a:pPr>
            <a:r>
              <a:rPr lang="en" sz="1100">
                <a:solidFill>
                  <a:schemeClr val="dk1"/>
                </a:solidFill>
              </a:rPr>
              <a:t>Shielding data in the cluster from unauthorized visibility</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t/>
            </a:r>
            <a:endParaRPr sz="1100">
              <a:solidFill>
                <a:schemeClr val="dk1"/>
              </a:solidFill>
            </a:endParaRPr>
          </a:p>
          <a:p>
            <a:pPr indent="0" lvl="0" marL="0" rtl="0" algn="ctr">
              <a:lnSpc>
                <a:spcPct val="100000"/>
              </a:lnSpc>
              <a:spcBef>
                <a:spcPts val="0"/>
              </a:spcBef>
              <a:spcAft>
                <a:spcPts val="0"/>
              </a:spcAft>
              <a:buSzPts val="1400"/>
              <a:buNone/>
            </a:pPr>
            <a:r>
              <a:t/>
            </a:r>
            <a:endParaRPr b="1"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b="1" lang="en" sz="1100">
                <a:solidFill>
                  <a:schemeClr val="dk1"/>
                </a:solidFill>
              </a:rPr>
              <a:t>Technical Concepts:</a:t>
            </a:r>
            <a:endParaRPr b="1"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Encryption, Key Management</a:t>
            </a:r>
            <a:endParaRPr/>
          </a:p>
        </p:txBody>
      </p:sp>
      <p:sp>
        <p:nvSpPr>
          <p:cNvPr id="197" name="Google Shape;197;p20"/>
          <p:cNvSpPr txBox="1"/>
          <p:nvPr>
            <p:ph idx="4294967295" type="body"/>
          </p:nvPr>
        </p:nvSpPr>
        <p:spPr>
          <a:xfrm>
            <a:off x="4678828" y="1313906"/>
            <a:ext cx="1938300" cy="3216000"/>
          </a:xfrm>
          <a:prstGeom prst="rect">
            <a:avLst/>
          </a:prstGeom>
          <a:solidFill>
            <a:srgbClr val="F3F3F3"/>
          </a:solidFill>
          <a:ln>
            <a:noFill/>
          </a:ln>
          <a:effectLst>
            <a:outerShdw blurRad="57150" rotWithShape="0" algn="bl" dir="5400000" dist="19050">
              <a:srgbClr val="000000">
                <a:alpha val="49800"/>
              </a:srgbClr>
            </a:outerShdw>
          </a:effectLst>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rPr b="1" lang="en" sz="1400">
                <a:solidFill>
                  <a:schemeClr val="accent2"/>
                </a:solidFill>
              </a:rPr>
              <a:t>Visibility</a:t>
            </a:r>
            <a:endParaRPr b="1" sz="1400">
              <a:solidFill>
                <a:schemeClr val="accent2"/>
              </a:solidFill>
            </a:endParaRPr>
          </a:p>
          <a:p>
            <a:pPr indent="0" lvl="0" marL="0" rtl="0" algn="ctr">
              <a:lnSpc>
                <a:spcPct val="100000"/>
              </a:lnSpc>
              <a:spcBef>
                <a:spcPts val="800"/>
              </a:spcBef>
              <a:spcAft>
                <a:spcPts val="0"/>
              </a:spcAft>
              <a:buClr>
                <a:srgbClr val="000000"/>
              </a:buClr>
              <a:buSzPts val="1400"/>
              <a:buFont typeface="Arial"/>
              <a:buNone/>
            </a:pPr>
            <a:r>
              <a:rPr lang="en" sz="1100">
                <a:solidFill>
                  <a:schemeClr val="dk1"/>
                </a:solidFill>
              </a:rPr>
              <a:t>Reporting on where data came from and how it’s being used</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b="1" lang="en" sz="1100">
                <a:solidFill>
                  <a:schemeClr val="dk1"/>
                </a:solidFill>
              </a:rPr>
              <a:t>Technical Concepts:</a:t>
            </a:r>
            <a:endParaRPr b="1"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Auditing</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Lineage</a:t>
            </a:r>
            <a:endParaRPr/>
          </a:p>
        </p:txBody>
      </p:sp>
      <p:sp>
        <p:nvSpPr>
          <p:cNvPr id="198" name="Google Shape;198;p20"/>
          <p:cNvSpPr txBox="1"/>
          <p:nvPr>
            <p:ph idx="4294967295" type="body"/>
          </p:nvPr>
        </p:nvSpPr>
        <p:spPr>
          <a:xfrm>
            <a:off x="2541109" y="1313906"/>
            <a:ext cx="1938300" cy="3216000"/>
          </a:xfrm>
          <a:prstGeom prst="rect">
            <a:avLst/>
          </a:prstGeom>
          <a:solidFill>
            <a:srgbClr val="F3F3F3"/>
          </a:solidFill>
          <a:ln>
            <a:noFill/>
          </a:ln>
          <a:effectLst>
            <a:outerShdw blurRad="57150" rotWithShape="0" algn="bl" dir="5400000" dist="19050">
              <a:srgbClr val="000000">
                <a:alpha val="49800"/>
              </a:srgbClr>
            </a:outerShdw>
          </a:effectLst>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t/>
            </a:r>
            <a:endParaRPr b="1" sz="1400">
              <a:solidFill>
                <a:schemeClr val="accent2"/>
              </a:solidFill>
            </a:endParaRPr>
          </a:p>
          <a:p>
            <a:pPr indent="0" lvl="0" marL="0" rtl="0" algn="ctr">
              <a:lnSpc>
                <a:spcPct val="100000"/>
              </a:lnSpc>
              <a:spcBef>
                <a:spcPts val="0"/>
              </a:spcBef>
              <a:spcAft>
                <a:spcPts val="0"/>
              </a:spcAft>
              <a:buClr>
                <a:srgbClr val="000000"/>
              </a:buClr>
              <a:buSzPts val="1400"/>
              <a:buFont typeface="Arial"/>
              <a:buNone/>
            </a:pPr>
            <a:r>
              <a:rPr b="1" lang="en" sz="1400">
                <a:solidFill>
                  <a:schemeClr val="accent2"/>
                </a:solidFill>
              </a:rPr>
              <a:t>Access</a:t>
            </a:r>
            <a:endParaRPr b="1" sz="1400">
              <a:solidFill>
                <a:schemeClr val="accent2"/>
              </a:solidFill>
            </a:endParaRPr>
          </a:p>
          <a:p>
            <a:pPr indent="0" lvl="0" marL="0" rtl="0" algn="ctr">
              <a:lnSpc>
                <a:spcPct val="100000"/>
              </a:lnSpc>
              <a:spcBef>
                <a:spcPts val="800"/>
              </a:spcBef>
              <a:spcAft>
                <a:spcPts val="0"/>
              </a:spcAft>
              <a:buClr>
                <a:srgbClr val="000000"/>
              </a:buClr>
              <a:buSzPts val="1400"/>
              <a:buFont typeface="Arial"/>
              <a:buNone/>
            </a:pPr>
            <a:r>
              <a:rPr lang="en" sz="1100">
                <a:solidFill>
                  <a:schemeClr val="dk1"/>
                </a:solidFill>
              </a:rPr>
              <a:t>Defining what users and applications can do with data</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b="1" lang="en" sz="1100">
                <a:solidFill>
                  <a:schemeClr val="dk1"/>
                </a:solidFill>
              </a:rPr>
              <a:t>Technical Concepts:</a:t>
            </a:r>
            <a:endParaRPr b="1"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Permissions</a:t>
            </a:r>
            <a:endParaRPr sz="1100">
              <a:solidFill>
                <a:schemeClr val="dk1"/>
              </a:solidFill>
            </a:endParaRPr>
          </a:p>
          <a:p>
            <a:pPr indent="0" lvl="0" marL="0" rtl="0" algn="ctr">
              <a:lnSpc>
                <a:spcPct val="100000"/>
              </a:lnSpc>
              <a:spcBef>
                <a:spcPts val="0"/>
              </a:spcBef>
              <a:spcAft>
                <a:spcPts val="0"/>
              </a:spcAft>
              <a:buClr>
                <a:srgbClr val="000000"/>
              </a:buClr>
              <a:buSzPts val="1400"/>
              <a:buFont typeface="Arial"/>
              <a:buNone/>
            </a:pPr>
            <a:r>
              <a:rPr lang="en" sz="1100">
                <a:solidFill>
                  <a:schemeClr val="dk1"/>
                </a:solidFill>
              </a:rPr>
              <a:t>Authorization</a:t>
            </a:r>
            <a:endParaRPr/>
          </a:p>
        </p:txBody>
      </p:sp>
      <p:sp>
        <p:nvSpPr>
          <p:cNvPr id="199" name="Google Shape;199;p20"/>
          <p:cNvSpPr txBox="1"/>
          <p:nvPr>
            <p:ph type="title"/>
          </p:nvPr>
        </p:nvSpPr>
        <p:spPr>
          <a:xfrm>
            <a:off x="311700" y="445025"/>
            <a:ext cx="8520600" cy="572700"/>
          </a:xfrm>
          <a:prstGeom prst="rect">
            <a:avLst/>
          </a:prstGeom>
          <a:noFill/>
          <a:ln>
            <a:noFill/>
          </a:ln>
        </p:spPr>
        <p:txBody>
          <a:bodyPr anchorCtr="0" anchor="b" bIns="45700" lIns="0" spcFirstLastPara="1" rIns="91425" wrap="square" tIns="45700">
            <a:noAutofit/>
          </a:bodyPr>
          <a:lstStyle/>
          <a:p>
            <a:pPr indent="0" lvl="0" marL="0" rtl="0" algn="l">
              <a:lnSpc>
                <a:spcPct val="80000"/>
              </a:lnSpc>
              <a:spcBef>
                <a:spcPts val="0"/>
              </a:spcBef>
              <a:spcAft>
                <a:spcPts val="0"/>
              </a:spcAft>
              <a:buSzPts val="2200"/>
              <a:buNone/>
            </a:pPr>
            <a:r>
              <a:rPr lang="en"/>
              <a:t>COMPREHENSIVE APPROACH TO SECURITY</a:t>
            </a:r>
            <a:endParaRPr/>
          </a:p>
        </p:txBody>
      </p:sp>
      <p:sp>
        <p:nvSpPr>
          <p:cNvPr id="200" name="Google Shape;200;p20"/>
          <p:cNvSpPr txBox="1"/>
          <p:nvPr/>
        </p:nvSpPr>
        <p:spPr>
          <a:xfrm>
            <a:off x="419092" y="4012181"/>
            <a:ext cx="8305800" cy="548100"/>
          </a:xfrm>
          <a:prstGeom prst="rect">
            <a:avLst/>
          </a:pr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100" u="none" cap="none" strike="noStrike">
                <a:solidFill>
                  <a:schemeClr val="lt1"/>
                </a:solidFill>
                <a:latin typeface="Roboto"/>
                <a:ea typeface="Roboto"/>
                <a:cs typeface="Roboto"/>
                <a:sym typeface="Roboto"/>
              </a:rPr>
              <a:t>80% of large customers leverage our capabilities across all 4 pillars,  </a:t>
            </a:r>
            <a:endParaRPr b="0" i="0" sz="11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0" i="0" lang="en" sz="1100" u="none" cap="none" strike="noStrike">
                <a:solidFill>
                  <a:schemeClr val="lt1"/>
                </a:solidFill>
                <a:latin typeface="Roboto"/>
                <a:ea typeface="Roboto"/>
                <a:cs typeface="Roboto"/>
                <a:sym typeface="Roboto"/>
              </a:rPr>
              <a:t>to address use cases that include sensitive and regulated data.</a:t>
            </a:r>
            <a:endParaRPr b="0" i="0" sz="1100" u="none" cap="none" strike="noStrike">
              <a:solidFill>
                <a:schemeClr val="lt1"/>
              </a:solidFill>
              <a:latin typeface="Roboto"/>
              <a:ea typeface="Roboto"/>
              <a:cs typeface="Roboto"/>
              <a:sym typeface="Roboto"/>
            </a:endParaRPr>
          </a:p>
        </p:txBody>
      </p:sp>
      <p:sp>
        <p:nvSpPr>
          <p:cNvPr id="201" name="Google Shape;201;p20"/>
          <p:cNvSpPr txBox="1"/>
          <p:nvPr/>
        </p:nvSpPr>
        <p:spPr>
          <a:xfrm>
            <a:off x="419092" y="3591581"/>
            <a:ext cx="1938300" cy="420600"/>
          </a:xfrm>
          <a:prstGeom prst="rect">
            <a:avLst/>
          </a:prstGeom>
          <a:solidFill>
            <a:srgbClr val="FF8F00"/>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Kerberos, </a:t>
            </a:r>
            <a:endParaRPr b="0" i="0" sz="1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Apache Knox </a:t>
            </a:r>
            <a:endParaRPr b="0" i="0" sz="1000" u="none" cap="none" strike="noStrike">
              <a:solidFill>
                <a:srgbClr val="FFFFFF"/>
              </a:solidFill>
              <a:latin typeface="Roboto"/>
              <a:ea typeface="Roboto"/>
              <a:cs typeface="Roboto"/>
              <a:sym typeface="Roboto"/>
            </a:endParaRPr>
          </a:p>
        </p:txBody>
      </p:sp>
      <p:sp>
        <p:nvSpPr>
          <p:cNvPr id="202" name="Google Shape;202;p20"/>
          <p:cNvSpPr txBox="1"/>
          <p:nvPr/>
        </p:nvSpPr>
        <p:spPr>
          <a:xfrm>
            <a:off x="6786685" y="3591581"/>
            <a:ext cx="1938300" cy="420600"/>
          </a:xfrm>
          <a:prstGeom prst="rect">
            <a:avLst/>
          </a:prstGeom>
          <a:solidFill>
            <a:srgbClr val="FF8F00"/>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SSL/TLS, HDFS TDE, Ranger </a:t>
            </a:r>
            <a:endParaRPr b="0" i="0" sz="1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(KMS, Masking, Filtering)</a:t>
            </a:r>
            <a:endParaRPr b="0" i="0" sz="1000" u="none" cap="none" strike="noStrike">
              <a:solidFill>
                <a:srgbClr val="FFFFFF"/>
              </a:solidFill>
              <a:latin typeface="Roboto"/>
              <a:ea typeface="Roboto"/>
              <a:cs typeface="Roboto"/>
              <a:sym typeface="Roboto"/>
            </a:endParaRPr>
          </a:p>
        </p:txBody>
      </p:sp>
      <p:sp>
        <p:nvSpPr>
          <p:cNvPr id="203" name="Google Shape;203;p20"/>
          <p:cNvSpPr txBox="1"/>
          <p:nvPr/>
        </p:nvSpPr>
        <p:spPr>
          <a:xfrm>
            <a:off x="2541111" y="3591581"/>
            <a:ext cx="1938300" cy="420600"/>
          </a:xfrm>
          <a:prstGeom prst="rect">
            <a:avLst/>
          </a:prstGeom>
          <a:solidFill>
            <a:srgbClr val="FF8F00"/>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Apache Ranger</a:t>
            </a:r>
            <a:endParaRPr b="0" i="0" sz="1000" u="none" cap="none" strike="noStrike">
              <a:solidFill>
                <a:srgbClr val="FFFFFF"/>
              </a:solidFill>
              <a:latin typeface="Roboto"/>
              <a:ea typeface="Roboto"/>
              <a:cs typeface="Roboto"/>
              <a:sym typeface="Roboto"/>
            </a:endParaRPr>
          </a:p>
        </p:txBody>
      </p:sp>
      <p:sp>
        <p:nvSpPr>
          <p:cNvPr id="204" name="Google Shape;204;p20"/>
          <p:cNvSpPr txBox="1"/>
          <p:nvPr/>
        </p:nvSpPr>
        <p:spPr>
          <a:xfrm>
            <a:off x="4678827" y="3591581"/>
            <a:ext cx="1938300" cy="420600"/>
          </a:xfrm>
          <a:prstGeom prst="rect">
            <a:avLst/>
          </a:prstGeom>
          <a:solidFill>
            <a:srgbClr val="FF8F00"/>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Apache Atlas</a:t>
            </a:r>
            <a:endParaRPr b="0" i="0" sz="1000" u="none" cap="none" strike="noStrike">
              <a:solidFill>
                <a:srgbClr val="FFFFFF"/>
              </a:solidFill>
              <a:latin typeface="Roboto"/>
              <a:ea typeface="Roboto"/>
              <a:cs typeface="Roboto"/>
              <a:sym typeface="Roboto"/>
            </a:endParaRPr>
          </a:p>
        </p:txBody>
      </p:sp>
      <p:cxnSp>
        <p:nvCxnSpPr>
          <p:cNvPr id="205" name="Google Shape;205;p20"/>
          <p:cNvCxnSpPr/>
          <p:nvPr/>
        </p:nvCxnSpPr>
        <p:spPr>
          <a:xfrm>
            <a:off x="419505" y="1313907"/>
            <a:ext cx="1934400" cy="0"/>
          </a:xfrm>
          <a:prstGeom prst="straightConnector1">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cxnSp>
      <p:cxnSp>
        <p:nvCxnSpPr>
          <p:cNvPr id="206" name="Google Shape;206;p20"/>
          <p:cNvCxnSpPr/>
          <p:nvPr/>
        </p:nvCxnSpPr>
        <p:spPr>
          <a:xfrm>
            <a:off x="2550985" y="1313907"/>
            <a:ext cx="1934400" cy="0"/>
          </a:xfrm>
          <a:prstGeom prst="straightConnector1">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cxnSp>
      <p:cxnSp>
        <p:nvCxnSpPr>
          <p:cNvPr id="207" name="Google Shape;207;p20"/>
          <p:cNvCxnSpPr/>
          <p:nvPr/>
        </p:nvCxnSpPr>
        <p:spPr>
          <a:xfrm>
            <a:off x="4680843" y="1313907"/>
            <a:ext cx="1934400" cy="0"/>
          </a:xfrm>
          <a:prstGeom prst="straightConnector1">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cxnSp>
      <p:cxnSp>
        <p:nvCxnSpPr>
          <p:cNvPr id="208" name="Google Shape;208;p20"/>
          <p:cNvCxnSpPr/>
          <p:nvPr/>
        </p:nvCxnSpPr>
        <p:spPr>
          <a:xfrm>
            <a:off x="6788702" y="1313907"/>
            <a:ext cx="1934400" cy="0"/>
          </a:xfrm>
          <a:prstGeom prst="straightConnector1">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cxnSp>
      <p:sp>
        <p:nvSpPr>
          <p:cNvPr id="209" name="Google Shape;209;p20"/>
          <p:cNvSpPr/>
          <p:nvPr/>
        </p:nvSpPr>
        <p:spPr>
          <a:xfrm>
            <a:off x="6862426" y="1429481"/>
            <a:ext cx="315468" cy="548640"/>
          </a:xfrm>
          <a:custGeom>
            <a:rect b="b" l="l" r="r" t="t"/>
            <a:pathLst>
              <a:path extrusionOk="0" h="762000" w="438150">
                <a:moveTo>
                  <a:pt x="388144" y="246221"/>
                </a:moveTo>
                <a:lnTo>
                  <a:pt x="388144" y="166211"/>
                </a:lnTo>
                <a:lnTo>
                  <a:pt x="388144" y="166211"/>
                </a:lnTo>
                <a:cubicBezTo>
                  <a:pt x="387191" y="78581"/>
                  <a:pt x="314801" y="7144"/>
                  <a:pt x="225266" y="7144"/>
                </a:cubicBezTo>
                <a:cubicBezTo>
                  <a:pt x="136684" y="7144"/>
                  <a:pt x="64294" y="78581"/>
                  <a:pt x="63341" y="166211"/>
                </a:cubicBezTo>
                <a:lnTo>
                  <a:pt x="63341" y="166211"/>
                </a:lnTo>
                <a:lnTo>
                  <a:pt x="63341" y="245269"/>
                </a:lnTo>
                <a:lnTo>
                  <a:pt x="7144" y="262414"/>
                </a:lnTo>
                <a:lnTo>
                  <a:pt x="7144" y="415766"/>
                </a:lnTo>
                <a:lnTo>
                  <a:pt x="7144" y="427196"/>
                </a:lnTo>
                <a:lnTo>
                  <a:pt x="8096" y="443389"/>
                </a:lnTo>
                <a:lnTo>
                  <a:pt x="10954" y="468154"/>
                </a:lnTo>
                <a:lnTo>
                  <a:pt x="13811" y="484346"/>
                </a:lnTo>
                <a:lnTo>
                  <a:pt x="21431" y="519589"/>
                </a:lnTo>
                <a:lnTo>
                  <a:pt x="26194" y="537686"/>
                </a:lnTo>
                <a:lnTo>
                  <a:pt x="32861" y="556736"/>
                </a:lnTo>
                <a:lnTo>
                  <a:pt x="45244" y="585311"/>
                </a:lnTo>
                <a:lnTo>
                  <a:pt x="60484" y="613886"/>
                </a:lnTo>
                <a:lnTo>
                  <a:pt x="79534" y="641509"/>
                </a:lnTo>
                <a:lnTo>
                  <a:pt x="93821" y="659606"/>
                </a:lnTo>
                <a:lnTo>
                  <a:pt x="101441" y="668179"/>
                </a:lnTo>
                <a:lnTo>
                  <a:pt x="118586" y="685324"/>
                </a:lnTo>
                <a:lnTo>
                  <a:pt x="137636" y="702469"/>
                </a:lnTo>
                <a:lnTo>
                  <a:pt x="148114" y="711041"/>
                </a:lnTo>
                <a:lnTo>
                  <a:pt x="158591" y="718661"/>
                </a:lnTo>
                <a:lnTo>
                  <a:pt x="170021" y="726281"/>
                </a:lnTo>
                <a:lnTo>
                  <a:pt x="193834" y="740569"/>
                </a:lnTo>
                <a:lnTo>
                  <a:pt x="206216" y="747236"/>
                </a:lnTo>
                <a:lnTo>
                  <a:pt x="223361" y="755809"/>
                </a:lnTo>
                <a:lnTo>
                  <a:pt x="240506" y="747236"/>
                </a:lnTo>
                <a:lnTo>
                  <a:pt x="252889" y="740569"/>
                </a:lnTo>
                <a:lnTo>
                  <a:pt x="265271" y="732949"/>
                </a:lnTo>
                <a:lnTo>
                  <a:pt x="288131" y="717709"/>
                </a:lnTo>
                <a:lnTo>
                  <a:pt x="298609" y="710089"/>
                </a:lnTo>
                <a:lnTo>
                  <a:pt x="309086" y="701516"/>
                </a:lnTo>
                <a:lnTo>
                  <a:pt x="328136" y="684371"/>
                </a:lnTo>
                <a:lnTo>
                  <a:pt x="336709" y="675799"/>
                </a:lnTo>
                <a:lnTo>
                  <a:pt x="352901" y="657701"/>
                </a:lnTo>
                <a:lnTo>
                  <a:pt x="367189" y="639604"/>
                </a:lnTo>
                <a:lnTo>
                  <a:pt x="386239" y="611029"/>
                </a:lnTo>
                <a:lnTo>
                  <a:pt x="401479" y="582454"/>
                </a:lnTo>
                <a:lnTo>
                  <a:pt x="410051" y="563404"/>
                </a:lnTo>
                <a:lnTo>
                  <a:pt x="417671" y="544354"/>
                </a:lnTo>
                <a:lnTo>
                  <a:pt x="423386" y="525304"/>
                </a:lnTo>
                <a:lnTo>
                  <a:pt x="431006" y="498634"/>
                </a:lnTo>
                <a:lnTo>
                  <a:pt x="436721" y="465296"/>
                </a:lnTo>
                <a:lnTo>
                  <a:pt x="438626" y="440531"/>
                </a:lnTo>
                <a:lnTo>
                  <a:pt x="439579" y="424339"/>
                </a:lnTo>
                <a:lnTo>
                  <a:pt x="439579" y="259556"/>
                </a:lnTo>
                <a:lnTo>
                  <a:pt x="388144" y="246221"/>
                </a:lnTo>
                <a:close/>
                <a:moveTo>
                  <a:pt x="81439" y="169069"/>
                </a:moveTo>
                <a:cubicBezTo>
                  <a:pt x="81439" y="90011"/>
                  <a:pt x="146209" y="26194"/>
                  <a:pt x="226219" y="26194"/>
                </a:cubicBezTo>
                <a:cubicBezTo>
                  <a:pt x="306229" y="26194"/>
                  <a:pt x="370046" y="90011"/>
                  <a:pt x="370046" y="169069"/>
                </a:cubicBezTo>
                <a:lnTo>
                  <a:pt x="370046" y="241459"/>
                </a:lnTo>
                <a:lnTo>
                  <a:pt x="224314" y="197644"/>
                </a:lnTo>
                <a:lnTo>
                  <a:pt x="81439" y="240506"/>
                </a:lnTo>
                <a:lnTo>
                  <a:pt x="81439" y="169069"/>
                </a:lnTo>
                <a:close/>
                <a:moveTo>
                  <a:pt x="411004" y="513874"/>
                </a:moveTo>
                <a:lnTo>
                  <a:pt x="405289" y="531971"/>
                </a:lnTo>
                <a:lnTo>
                  <a:pt x="398621" y="550069"/>
                </a:lnTo>
                <a:lnTo>
                  <a:pt x="387191" y="576739"/>
                </a:lnTo>
                <a:lnTo>
                  <a:pt x="381476" y="587216"/>
                </a:lnTo>
                <a:lnTo>
                  <a:pt x="261461" y="587216"/>
                </a:lnTo>
                <a:cubicBezTo>
                  <a:pt x="257651" y="567214"/>
                  <a:pt x="239554" y="552926"/>
                  <a:pt x="218599" y="552926"/>
                </a:cubicBezTo>
                <a:cubicBezTo>
                  <a:pt x="194786" y="552926"/>
                  <a:pt x="174784" y="571976"/>
                  <a:pt x="174784" y="596741"/>
                </a:cubicBezTo>
                <a:cubicBezTo>
                  <a:pt x="174784" y="621506"/>
                  <a:pt x="193834" y="640556"/>
                  <a:pt x="218599" y="640556"/>
                </a:cubicBezTo>
                <a:cubicBezTo>
                  <a:pt x="239554" y="640556"/>
                  <a:pt x="256699" y="626269"/>
                  <a:pt x="261461" y="606266"/>
                </a:cubicBezTo>
                <a:lnTo>
                  <a:pt x="370999" y="606266"/>
                </a:lnTo>
                <a:lnTo>
                  <a:pt x="353854" y="631031"/>
                </a:lnTo>
                <a:lnTo>
                  <a:pt x="340519" y="648176"/>
                </a:lnTo>
                <a:lnTo>
                  <a:pt x="332899" y="656749"/>
                </a:lnTo>
                <a:lnTo>
                  <a:pt x="316706" y="672941"/>
                </a:lnTo>
                <a:lnTo>
                  <a:pt x="298609" y="689134"/>
                </a:lnTo>
                <a:lnTo>
                  <a:pt x="288131" y="696754"/>
                </a:lnTo>
                <a:lnTo>
                  <a:pt x="278606" y="703421"/>
                </a:lnTo>
                <a:lnTo>
                  <a:pt x="268129" y="711041"/>
                </a:lnTo>
                <a:lnTo>
                  <a:pt x="245269" y="725329"/>
                </a:lnTo>
                <a:lnTo>
                  <a:pt x="232886" y="731996"/>
                </a:lnTo>
                <a:lnTo>
                  <a:pt x="224314" y="736759"/>
                </a:lnTo>
                <a:lnTo>
                  <a:pt x="215741" y="732949"/>
                </a:lnTo>
                <a:lnTo>
                  <a:pt x="203359" y="726281"/>
                </a:lnTo>
                <a:lnTo>
                  <a:pt x="191929" y="719614"/>
                </a:lnTo>
                <a:lnTo>
                  <a:pt x="170021" y="705326"/>
                </a:lnTo>
                <a:lnTo>
                  <a:pt x="160496" y="698659"/>
                </a:lnTo>
                <a:lnTo>
                  <a:pt x="150019" y="689134"/>
                </a:lnTo>
                <a:lnTo>
                  <a:pt x="131921" y="672941"/>
                </a:lnTo>
                <a:lnTo>
                  <a:pt x="124301" y="664369"/>
                </a:lnTo>
                <a:lnTo>
                  <a:pt x="109061" y="648176"/>
                </a:lnTo>
                <a:lnTo>
                  <a:pt x="94774" y="631031"/>
                </a:lnTo>
                <a:lnTo>
                  <a:pt x="76676" y="604361"/>
                </a:lnTo>
                <a:lnTo>
                  <a:pt x="61436" y="577691"/>
                </a:lnTo>
                <a:lnTo>
                  <a:pt x="53816" y="559594"/>
                </a:lnTo>
                <a:lnTo>
                  <a:pt x="47149" y="540544"/>
                </a:lnTo>
                <a:lnTo>
                  <a:pt x="38576" y="513874"/>
                </a:lnTo>
                <a:lnTo>
                  <a:pt x="30956" y="480536"/>
                </a:lnTo>
                <a:lnTo>
                  <a:pt x="26194" y="442436"/>
                </a:lnTo>
                <a:lnTo>
                  <a:pt x="26194" y="427196"/>
                </a:lnTo>
                <a:lnTo>
                  <a:pt x="26194" y="276701"/>
                </a:lnTo>
                <a:lnTo>
                  <a:pt x="224314" y="216694"/>
                </a:lnTo>
                <a:lnTo>
                  <a:pt x="423386" y="275749"/>
                </a:lnTo>
                <a:lnTo>
                  <a:pt x="423386" y="341471"/>
                </a:lnTo>
                <a:lnTo>
                  <a:pt x="206216" y="341471"/>
                </a:lnTo>
                <a:cubicBezTo>
                  <a:pt x="202406" y="321469"/>
                  <a:pt x="184309" y="306229"/>
                  <a:pt x="163354" y="306229"/>
                </a:cubicBezTo>
                <a:cubicBezTo>
                  <a:pt x="139541" y="306229"/>
                  <a:pt x="119539" y="325279"/>
                  <a:pt x="119539" y="350044"/>
                </a:cubicBezTo>
                <a:cubicBezTo>
                  <a:pt x="119539" y="374809"/>
                  <a:pt x="138589" y="393859"/>
                  <a:pt x="163354" y="393859"/>
                </a:cubicBezTo>
                <a:cubicBezTo>
                  <a:pt x="183356" y="393859"/>
                  <a:pt x="200501" y="379571"/>
                  <a:pt x="205264" y="360521"/>
                </a:cubicBezTo>
                <a:lnTo>
                  <a:pt x="423386" y="360521"/>
                </a:lnTo>
                <a:lnTo>
                  <a:pt x="423386" y="415766"/>
                </a:lnTo>
                <a:lnTo>
                  <a:pt x="422434" y="442436"/>
                </a:lnTo>
                <a:lnTo>
                  <a:pt x="420529" y="460534"/>
                </a:lnTo>
                <a:lnTo>
                  <a:pt x="282416" y="460534"/>
                </a:lnTo>
                <a:cubicBezTo>
                  <a:pt x="278606" y="440531"/>
                  <a:pt x="260509" y="426244"/>
                  <a:pt x="239554" y="426244"/>
                </a:cubicBezTo>
                <a:cubicBezTo>
                  <a:pt x="215741" y="426244"/>
                  <a:pt x="195739" y="445294"/>
                  <a:pt x="195739" y="470059"/>
                </a:cubicBezTo>
                <a:cubicBezTo>
                  <a:pt x="195739" y="494824"/>
                  <a:pt x="214789" y="513874"/>
                  <a:pt x="239554" y="513874"/>
                </a:cubicBezTo>
                <a:cubicBezTo>
                  <a:pt x="260509" y="513874"/>
                  <a:pt x="277654" y="499586"/>
                  <a:pt x="282416" y="479584"/>
                </a:cubicBezTo>
                <a:lnTo>
                  <a:pt x="418624" y="479584"/>
                </a:lnTo>
                <a:lnTo>
                  <a:pt x="418624" y="481489"/>
                </a:lnTo>
                <a:lnTo>
                  <a:pt x="411004" y="513874"/>
                </a:lnTo>
                <a:close/>
                <a:moveTo>
                  <a:pt x="244316" y="595789"/>
                </a:moveTo>
                <a:cubicBezTo>
                  <a:pt x="244316" y="610076"/>
                  <a:pt x="232886" y="620554"/>
                  <a:pt x="219551" y="620554"/>
                </a:cubicBezTo>
                <a:cubicBezTo>
                  <a:pt x="205264" y="620554"/>
                  <a:pt x="194786" y="609124"/>
                  <a:pt x="194786" y="595789"/>
                </a:cubicBezTo>
                <a:cubicBezTo>
                  <a:pt x="194786" y="582454"/>
                  <a:pt x="206216" y="571024"/>
                  <a:pt x="219551" y="571024"/>
                </a:cubicBezTo>
                <a:cubicBezTo>
                  <a:pt x="232886" y="571024"/>
                  <a:pt x="244316" y="582454"/>
                  <a:pt x="244316" y="595789"/>
                </a:cubicBezTo>
                <a:close/>
                <a:moveTo>
                  <a:pt x="188119" y="350044"/>
                </a:moveTo>
                <a:cubicBezTo>
                  <a:pt x="188119" y="364331"/>
                  <a:pt x="176689" y="374809"/>
                  <a:pt x="163354" y="374809"/>
                </a:cubicBezTo>
                <a:cubicBezTo>
                  <a:pt x="149066" y="374809"/>
                  <a:pt x="138589" y="363379"/>
                  <a:pt x="138589" y="350044"/>
                </a:cubicBezTo>
                <a:cubicBezTo>
                  <a:pt x="138589" y="336709"/>
                  <a:pt x="150019" y="325279"/>
                  <a:pt x="163354" y="325279"/>
                </a:cubicBezTo>
                <a:cubicBezTo>
                  <a:pt x="176689" y="325279"/>
                  <a:pt x="188119" y="336709"/>
                  <a:pt x="188119" y="350044"/>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93C46"/>
              </a:solidFill>
              <a:latin typeface="Roboto"/>
              <a:ea typeface="Roboto"/>
              <a:cs typeface="Roboto"/>
              <a:sym typeface="Roboto"/>
            </a:endParaRPr>
          </a:p>
        </p:txBody>
      </p:sp>
      <p:sp>
        <p:nvSpPr>
          <p:cNvPr id="210" name="Google Shape;210;p20"/>
          <p:cNvSpPr/>
          <p:nvPr/>
        </p:nvSpPr>
        <p:spPr>
          <a:xfrm>
            <a:off x="4754563" y="1499603"/>
            <a:ext cx="511288" cy="408406"/>
          </a:xfrm>
          <a:custGeom>
            <a:rect b="b" l="l" r="r" t="t"/>
            <a:pathLst>
              <a:path extrusionOk="0" h="199" w="250">
                <a:moveTo>
                  <a:pt x="230" y="152"/>
                </a:moveTo>
                <a:cubicBezTo>
                  <a:pt x="230" y="133"/>
                  <a:pt x="230" y="133"/>
                  <a:pt x="230" y="133"/>
                </a:cubicBezTo>
                <a:cubicBezTo>
                  <a:pt x="178" y="133"/>
                  <a:pt x="178" y="133"/>
                  <a:pt x="178" y="133"/>
                </a:cubicBezTo>
                <a:cubicBezTo>
                  <a:pt x="178" y="122"/>
                  <a:pt x="178" y="122"/>
                  <a:pt x="178" y="122"/>
                </a:cubicBezTo>
                <a:cubicBezTo>
                  <a:pt x="190" y="121"/>
                  <a:pt x="199" y="111"/>
                  <a:pt x="199" y="99"/>
                </a:cubicBezTo>
                <a:cubicBezTo>
                  <a:pt x="199" y="87"/>
                  <a:pt x="190" y="77"/>
                  <a:pt x="178" y="76"/>
                </a:cubicBezTo>
                <a:cubicBezTo>
                  <a:pt x="178" y="61"/>
                  <a:pt x="178" y="61"/>
                  <a:pt x="178" y="61"/>
                </a:cubicBezTo>
                <a:cubicBezTo>
                  <a:pt x="129" y="61"/>
                  <a:pt x="129" y="61"/>
                  <a:pt x="129" y="61"/>
                </a:cubicBezTo>
                <a:cubicBezTo>
                  <a:pt x="129" y="46"/>
                  <a:pt x="129" y="46"/>
                  <a:pt x="129" y="46"/>
                </a:cubicBezTo>
                <a:cubicBezTo>
                  <a:pt x="140" y="44"/>
                  <a:pt x="148" y="35"/>
                  <a:pt x="148" y="23"/>
                </a:cubicBezTo>
                <a:cubicBezTo>
                  <a:pt x="148" y="10"/>
                  <a:pt x="138" y="0"/>
                  <a:pt x="125" y="0"/>
                </a:cubicBezTo>
                <a:cubicBezTo>
                  <a:pt x="112" y="0"/>
                  <a:pt x="101" y="10"/>
                  <a:pt x="101" y="23"/>
                </a:cubicBezTo>
                <a:cubicBezTo>
                  <a:pt x="101" y="35"/>
                  <a:pt x="110" y="44"/>
                  <a:pt x="121" y="46"/>
                </a:cubicBezTo>
                <a:cubicBezTo>
                  <a:pt x="121" y="61"/>
                  <a:pt x="121" y="61"/>
                  <a:pt x="121" y="61"/>
                </a:cubicBezTo>
                <a:cubicBezTo>
                  <a:pt x="70" y="61"/>
                  <a:pt x="70" y="61"/>
                  <a:pt x="70" y="61"/>
                </a:cubicBezTo>
                <a:cubicBezTo>
                  <a:pt x="70" y="76"/>
                  <a:pt x="70" y="76"/>
                  <a:pt x="70" y="76"/>
                </a:cubicBezTo>
                <a:cubicBezTo>
                  <a:pt x="59" y="78"/>
                  <a:pt x="51" y="87"/>
                  <a:pt x="51" y="99"/>
                </a:cubicBezTo>
                <a:cubicBezTo>
                  <a:pt x="51" y="111"/>
                  <a:pt x="59" y="120"/>
                  <a:pt x="70" y="122"/>
                </a:cubicBezTo>
                <a:cubicBezTo>
                  <a:pt x="70" y="133"/>
                  <a:pt x="70" y="133"/>
                  <a:pt x="70" y="133"/>
                </a:cubicBezTo>
                <a:cubicBezTo>
                  <a:pt x="19" y="133"/>
                  <a:pt x="19" y="133"/>
                  <a:pt x="19" y="133"/>
                </a:cubicBezTo>
                <a:cubicBezTo>
                  <a:pt x="19" y="152"/>
                  <a:pt x="19" y="152"/>
                  <a:pt x="19" y="152"/>
                </a:cubicBezTo>
                <a:cubicBezTo>
                  <a:pt x="8" y="154"/>
                  <a:pt x="0" y="163"/>
                  <a:pt x="0" y="175"/>
                </a:cubicBezTo>
                <a:cubicBezTo>
                  <a:pt x="0" y="188"/>
                  <a:pt x="10" y="199"/>
                  <a:pt x="23" y="199"/>
                </a:cubicBezTo>
                <a:cubicBezTo>
                  <a:pt x="36" y="199"/>
                  <a:pt x="47" y="188"/>
                  <a:pt x="47" y="175"/>
                </a:cubicBezTo>
                <a:cubicBezTo>
                  <a:pt x="47" y="163"/>
                  <a:pt x="38" y="154"/>
                  <a:pt x="27" y="152"/>
                </a:cubicBezTo>
                <a:cubicBezTo>
                  <a:pt x="27" y="141"/>
                  <a:pt x="27" y="141"/>
                  <a:pt x="27" y="141"/>
                </a:cubicBezTo>
                <a:cubicBezTo>
                  <a:pt x="121" y="141"/>
                  <a:pt x="121" y="141"/>
                  <a:pt x="121" y="141"/>
                </a:cubicBezTo>
                <a:cubicBezTo>
                  <a:pt x="121" y="152"/>
                  <a:pt x="121" y="152"/>
                  <a:pt x="121" y="152"/>
                </a:cubicBezTo>
                <a:cubicBezTo>
                  <a:pt x="110" y="154"/>
                  <a:pt x="101" y="164"/>
                  <a:pt x="101" y="175"/>
                </a:cubicBezTo>
                <a:cubicBezTo>
                  <a:pt x="101" y="188"/>
                  <a:pt x="112" y="199"/>
                  <a:pt x="125" y="199"/>
                </a:cubicBezTo>
                <a:cubicBezTo>
                  <a:pt x="138" y="199"/>
                  <a:pt x="148" y="188"/>
                  <a:pt x="148" y="175"/>
                </a:cubicBezTo>
                <a:cubicBezTo>
                  <a:pt x="148" y="163"/>
                  <a:pt x="140" y="154"/>
                  <a:pt x="129" y="152"/>
                </a:cubicBezTo>
                <a:cubicBezTo>
                  <a:pt x="129" y="133"/>
                  <a:pt x="129" y="133"/>
                  <a:pt x="129" y="133"/>
                </a:cubicBezTo>
                <a:cubicBezTo>
                  <a:pt x="78" y="133"/>
                  <a:pt x="78" y="133"/>
                  <a:pt x="78" y="133"/>
                </a:cubicBezTo>
                <a:cubicBezTo>
                  <a:pt x="78" y="122"/>
                  <a:pt x="78" y="122"/>
                  <a:pt x="78" y="122"/>
                </a:cubicBezTo>
                <a:cubicBezTo>
                  <a:pt x="89" y="120"/>
                  <a:pt x="98" y="111"/>
                  <a:pt x="98" y="99"/>
                </a:cubicBezTo>
                <a:cubicBezTo>
                  <a:pt x="98" y="87"/>
                  <a:pt x="89" y="78"/>
                  <a:pt x="78" y="76"/>
                </a:cubicBezTo>
                <a:cubicBezTo>
                  <a:pt x="78" y="69"/>
                  <a:pt x="78" y="69"/>
                  <a:pt x="78" y="69"/>
                </a:cubicBezTo>
                <a:cubicBezTo>
                  <a:pt x="170" y="69"/>
                  <a:pt x="170" y="69"/>
                  <a:pt x="170" y="69"/>
                </a:cubicBezTo>
                <a:cubicBezTo>
                  <a:pt x="170" y="76"/>
                  <a:pt x="170" y="76"/>
                  <a:pt x="170" y="76"/>
                </a:cubicBezTo>
                <a:cubicBezTo>
                  <a:pt x="160" y="78"/>
                  <a:pt x="152" y="88"/>
                  <a:pt x="152" y="99"/>
                </a:cubicBezTo>
                <a:cubicBezTo>
                  <a:pt x="152" y="110"/>
                  <a:pt x="160" y="120"/>
                  <a:pt x="170" y="122"/>
                </a:cubicBezTo>
                <a:cubicBezTo>
                  <a:pt x="170" y="141"/>
                  <a:pt x="170" y="141"/>
                  <a:pt x="170" y="141"/>
                </a:cubicBezTo>
                <a:cubicBezTo>
                  <a:pt x="222" y="141"/>
                  <a:pt x="222" y="141"/>
                  <a:pt x="222" y="141"/>
                </a:cubicBezTo>
                <a:cubicBezTo>
                  <a:pt x="222" y="152"/>
                  <a:pt x="222" y="152"/>
                  <a:pt x="222" y="152"/>
                </a:cubicBezTo>
                <a:cubicBezTo>
                  <a:pt x="211" y="154"/>
                  <a:pt x="203" y="164"/>
                  <a:pt x="203" y="175"/>
                </a:cubicBezTo>
                <a:cubicBezTo>
                  <a:pt x="203" y="188"/>
                  <a:pt x="214" y="199"/>
                  <a:pt x="227" y="199"/>
                </a:cubicBezTo>
                <a:cubicBezTo>
                  <a:pt x="240" y="199"/>
                  <a:pt x="250" y="188"/>
                  <a:pt x="250" y="175"/>
                </a:cubicBezTo>
                <a:cubicBezTo>
                  <a:pt x="250" y="163"/>
                  <a:pt x="242" y="154"/>
                  <a:pt x="230" y="152"/>
                </a:cubicBezTo>
                <a:close/>
                <a:moveTo>
                  <a:pt x="109" y="23"/>
                </a:moveTo>
                <a:cubicBezTo>
                  <a:pt x="109" y="14"/>
                  <a:pt x="116" y="7"/>
                  <a:pt x="125" y="7"/>
                </a:cubicBezTo>
                <a:cubicBezTo>
                  <a:pt x="134" y="7"/>
                  <a:pt x="141" y="14"/>
                  <a:pt x="141" y="23"/>
                </a:cubicBezTo>
                <a:cubicBezTo>
                  <a:pt x="141" y="32"/>
                  <a:pt x="134" y="39"/>
                  <a:pt x="125" y="39"/>
                </a:cubicBezTo>
                <a:cubicBezTo>
                  <a:pt x="116" y="39"/>
                  <a:pt x="109" y="32"/>
                  <a:pt x="109" y="23"/>
                </a:cubicBezTo>
                <a:close/>
                <a:moveTo>
                  <a:pt x="39" y="175"/>
                </a:moveTo>
                <a:cubicBezTo>
                  <a:pt x="39" y="184"/>
                  <a:pt x="32" y="191"/>
                  <a:pt x="23" y="191"/>
                </a:cubicBezTo>
                <a:cubicBezTo>
                  <a:pt x="15" y="191"/>
                  <a:pt x="8" y="184"/>
                  <a:pt x="8" y="175"/>
                </a:cubicBezTo>
                <a:cubicBezTo>
                  <a:pt x="8" y="166"/>
                  <a:pt x="15" y="159"/>
                  <a:pt x="23" y="159"/>
                </a:cubicBezTo>
                <a:cubicBezTo>
                  <a:pt x="32" y="159"/>
                  <a:pt x="39" y="166"/>
                  <a:pt x="39" y="175"/>
                </a:cubicBezTo>
                <a:close/>
                <a:moveTo>
                  <a:pt x="90" y="99"/>
                </a:moveTo>
                <a:cubicBezTo>
                  <a:pt x="90" y="108"/>
                  <a:pt x="83" y="115"/>
                  <a:pt x="74" y="115"/>
                </a:cubicBezTo>
                <a:cubicBezTo>
                  <a:pt x="65" y="115"/>
                  <a:pt x="58" y="108"/>
                  <a:pt x="58" y="99"/>
                </a:cubicBezTo>
                <a:cubicBezTo>
                  <a:pt x="58" y="90"/>
                  <a:pt x="65" y="83"/>
                  <a:pt x="74" y="83"/>
                </a:cubicBezTo>
                <a:cubicBezTo>
                  <a:pt x="83" y="83"/>
                  <a:pt x="90" y="90"/>
                  <a:pt x="90" y="99"/>
                </a:cubicBezTo>
                <a:close/>
                <a:moveTo>
                  <a:pt x="227" y="191"/>
                </a:moveTo>
                <a:cubicBezTo>
                  <a:pt x="218" y="191"/>
                  <a:pt x="211" y="184"/>
                  <a:pt x="211" y="175"/>
                </a:cubicBezTo>
                <a:cubicBezTo>
                  <a:pt x="211" y="166"/>
                  <a:pt x="218" y="159"/>
                  <a:pt x="227" y="159"/>
                </a:cubicBezTo>
                <a:cubicBezTo>
                  <a:pt x="235" y="159"/>
                  <a:pt x="242" y="166"/>
                  <a:pt x="242" y="175"/>
                </a:cubicBezTo>
                <a:cubicBezTo>
                  <a:pt x="242" y="184"/>
                  <a:pt x="235" y="191"/>
                  <a:pt x="227" y="191"/>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nvGrpSpPr>
          <p:cNvPr id="211" name="Google Shape;211;p20"/>
          <p:cNvGrpSpPr/>
          <p:nvPr/>
        </p:nvGrpSpPr>
        <p:grpSpPr>
          <a:xfrm>
            <a:off x="2616807" y="1527231"/>
            <a:ext cx="589244" cy="408412"/>
            <a:chOff x="1173163" y="3954463"/>
            <a:chExt cx="760413" cy="527051"/>
          </a:xfrm>
        </p:grpSpPr>
        <p:sp>
          <p:nvSpPr>
            <p:cNvPr id="212" name="Google Shape;212;p20"/>
            <p:cNvSpPr/>
            <p:nvPr/>
          </p:nvSpPr>
          <p:spPr>
            <a:xfrm>
              <a:off x="1320801" y="3954463"/>
              <a:ext cx="204788" cy="203200"/>
            </a:xfrm>
            <a:custGeom>
              <a:rect b="b" l="l" r="r" t="t"/>
              <a:pathLst>
                <a:path extrusionOk="0" h="107" w="108">
                  <a:moveTo>
                    <a:pt x="54" y="107"/>
                  </a:moveTo>
                  <a:cubicBezTo>
                    <a:pt x="84" y="107"/>
                    <a:pt x="108" y="83"/>
                    <a:pt x="108" y="53"/>
                  </a:cubicBezTo>
                  <a:cubicBezTo>
                    <a:pt x="108" y="24"/>
                    <a:pt x="84" y="0"/>
                    <a:pt x="54" y="0"/>
                  </a:cubicBezTo>
                  <a:cubicBezTo>
                    <a:pt x="25" y="0"/>
                    <a:pt x="0" y="24"/>
                    <a:pt x="0" y="53"/>
                  </a:cubicBezTo>
                  <a:cubicBezTo>
                    <a:pt x="0" y="83"/>
                    <a:pt x="25"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13" name="Google Shape;213;p20"/>
            <p:cNvSpPr/>
            <p:nvPr/>
          </p:nvSpPr>
          <p:spPr>
            <a:xfrm>
              <a:off x="1579563" y="3954463"/>
              <a:ext cx="204788" cy="203200"/>
            </a:xfrm>
            <a:custGeom>
              <a:rect b="b" l="l" r="r" t="t"/>
              <a:pathLst>
                <a:path extrusionOk="0" h="107" w="108">
                  <a:moveTo>
                    <a:pt x="54" y="107"/>
                  </a:moveTo>
                  <a:cubicBezTo>
                    <a:pt x="84" y="107"/>
                    <a:pt x="108" y="83"/>
                    <a:pt x="108" y="53"/>
                  </a:cubicBezTo>
                  <a:cubicBezTo>
                    <a:pt x="108" y="24"/>
                    <a:pt x="84" y="0"/>
                    <a:pt x="54" y="0"/>
                  </a:cubicBezTo>
                  <a:cubicBezTo>
                    <a:pt x="24" y="0"/>
                    <a:pt x="0" y="24"/>
                    <a:pt x="0" y="53"/>
                  </a:cubicBezTo>
                  <a:cubicBezTo>
                    <a:pt x="0" y="83"/>
                    <a:pt x="24" y="107"/>
                    <a:pt x="54" y="107"/>
                  </a:cubicBezTo>
                  <a:close/>
                  <a:moveTo>
                    <a:pt x="54" y="8"/>
                  </a:moveTo>
                  <a:cubicBezTo>
                    <a:pt x="80" y="8"/>
                    <a:pt x="101" y="28"/>
                    <a:pt x="101" y="53"/>
                  </a:cubicBezTo>
                  <a:cubicBezTo>
                    <a:pt x="101" y="78"/>
                    <a:pt x="80" y="99"/>
                    <a:pt x="54" y="99"/>
                  </a:cubicBezTo>
                  <a:cubicBezTo>
                    <a:pt x="29" y="99"/>
                    <a:pt x="8" y="78"/>
                    <a:pt x="8" y="53"/>
                  </a:cubicBezTo>
                  <a:cubicBezTo>
                    <a:pt x="8" y="28"/>
                    <a:pt x="29" y="8"/>
                    <a:pt x="54" y="8"/>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14" name="Google Shape;214;p20"/>
            <p:cNvSpPr/>
            <p:nvPr/>
          </p:nvSpPr>
          <p:spPr>
            <a:xfrm>
              <a:off x="1173163" y="4187826"/>
              <a:ext cx="760413" cy="293688"/>
            </a:xfrm>
            <a:custGeom>
              <a:rect b="b" l="l" r="r" t="t"/>
              <a:pathLst>
                <a:path extrusionOk="0" h="155" w="402">
                  <a:moveTo>
                    <a:pt x="382" y="108"/>
                  </a:moveTo>
                  <a:cubicBezTo>
                    <a:pt x="382" y="108"/>
                    <a:pt x="382" y="108"/>
                    <a:pt x="382" y="108"/>
                  </a:cubicBezTo>
                  <a:cubicBezTo>
                    <a:pt x="380" y="48"/>
                    <a:pt x="330" y="0"/>
                    <a:pt x="269" y="0"/>
                  </a:cubicBezTo>
                  <a:cubicBezTo>
                    <a:pt x="244" y="0"/>
                    <a:pt x="220" y="9"/>
                    <a:pt x="201" y="23"/>
                  </a:cubicBezTo>
                  <a:cubicBezTo>
                    <a:pt x="182" y="9"/>
                    <a:pt x="158" y="0"/>
                    <a:pt x="132" y="0"/>
                  </a:cubicBezTo>
                  <a:cubicBezTo>
                    <a:pt x="71" y="0"/>
                    <a:pt x="22" y="48"/>
                    <a:pt x="20" y="108"/>
                  </a:cubicBezTo>
                  <a:cubicBezTo>
                    <a:pt x="9" y="110"/>
                    <a:pt x="0" y="120"/>
                    <a:pt x="0" y="131"/>
                  </a:cubicBezTo>
                  <a:cubicBezTo>
                    <a:pt x="0" y="144"/>
                    <a:pt x="11" y="155"/>
                    <a:pt x="24" y="155"/>
                  </a:cubicBezTo>
                  <a:cubicBezTo>
                    <a:pt x="37" y="155"/>
                    <a:pt x="47" y="144"/>
                    <a:pt x="47" y="131"/>
                  </a:cubicBezTo>
                  <a:cubicBezTo>
                    <a:pt x="47" y="120"/>
                    <a:pt x="39" y="110"/>
                    <a:pt x="27" y="108"/>
                  </a:cubicBezTo>
                  <a:cubicBezTo>
                    <a:pt x="29" y="53"/>
                    <a:pt x="76" y="8"/>
                    <a:pt x="132" y="8"/>
                  </a:cubicBezTo>
                  <a:cubicBezTo>
                    <a:pt x="156" y="8"/>
                    <a:pt x="177" y="15"/>
                    <a:pt x="195" y="28"/>
                  </a:cubicBezTo>
                  <a:cubicBezTo>
                    <a:pt x="172" y="48"/>
                    <a:pt x="158" y="76"/>
                    <a:pt x="157" y="108"/>
                  </a:cubicBezTo>
                  <a:cubicBezTo>
                    <a:pt x="145" y="110"/>
                    <a:pt x="137" y="120"/>
                    <a:pt x="137" y="131"/>
                  </a:cubicBezTo>
                  <a:cubicBezTo>
                    <a:pt x="137" y="144"/>
                    <a:pt x="147" y="155"/>
                    <a:pt x="160" y="155"/>
                  </a:cubicBezTo>
                  <a:cubicBezTo>
                    <a:pt x="173" y="155"/>
                    <a:pt x="184" y="144"/>
                    <a:pt x="184" y="131"/>
                  </a:cubicBezTo>
                  <a:cubicBezTo>
                    <a:pt x="184" y="120"/>
                    <a:pt x="175" y="110"/>
                    <a:pt x="164" y="108"/>
                  </a:cubicBezTo>
                  <a:cubicBezTo>
                    <a:pt x="164" y="108"/>
                    <a:pt x="164" y="108"/>
                    <a:pt x="164" y="108"/>
                  </a:cubicBezTo>
                  <a:cubicBezTo>
                    <a:pt x="165" y="78"/>
                    <a:pt x="179" y="51"/>
                    <a:pt x="201" y="33"/>
                  </a:cubicBezTo>
                  <a:cubicBezTo>
                    <a:pt x="222" y="51"/>
                    <a:pt x="236" y="78"/>
                    <a:pt x="237" y="108"/>
                  </a:cubicBezTo>
                  <a:cubicBezTo>
                    <a:pt x="226" y="110"/>
                    <a:pt x="218" y="120"/>
                    <a:pt x="218" y="131"/>
                  </a:cubicBezTo>
                  <a:cubicBezTo>
                    <a:pt x="218" y="144"/>
                    <a:pt x="228" y="155"/>
                    <a:pt x="241" y="155"/>
                  </a:cubicBezTo>
                  <a:cubicBezTo>
                    <a:pt x="254" y="155"/>
                    <a:pt x="265" y="144"/>
                    <a:pt x="265" y="131"/>
                  </a:cubicBezTo>
                  <a:cubicBezTo>
                    <a:pt x="265" y="120"/>
                    <a:pt x="256" y="110"/>
                    <a:pt x="245" y="108"/>
                  </a:cubicBezTo>
                  <a:cubicBezTo>
                    <a:pt x="244" y="76"/>
                    <a:pt x="229" y="48"/>
                    <a:pt x="207" y="28"/>
                  </a:cubicBezTo>
                  <a:cubicBezTo>
                    <a:pt x="224" y="15"/>
                    <a:pt x="246" y="8"/>
                    <a:pt x="269" y="8"/>
                  </a:cubicBezTo>
                  <a:cubicBezTo>
                    <a:pt x="326" y="8"/>
                    <a:pt x="372" y="53"/>
                    <a:pt x="374" y="108"/>
                  </a:cubicBezTo>
                  <a:cubicBezTo>
                    <a:pt x="363" y="110"/>
                    <a:pt x="355" y="120"/>
                    <a:pt x="355" y="131"/>
                  </a:cubicBezTo>
                  <a:cubicBezTo>
                    <a:pt x="355" y="144"/>
                    <a:pt x="365" y="155"/>
                    <a:pt x="378" y="155"/>
                  </a:cubicBezTo>
                  <a:cubicBezTo>
                    <a:pt x="391" y="155"/>
                    <a:pt x="402" y="144"/>
                    <a:pt x="402" y="131"/>
                  </a:cubicBezTo>
                  <a:cubicBezTo>
                    <a:pt x="402" y="120"/>
                    <a:pt x="393" y="110"/>
                    <a:pt x="382" y="108"/>
                  </a:cubicBezTo>
                  <a:close/>
                  <a:moveTo>
                    <a:pt x="176" y="131"/>
                  </a:moveTo>
                  <a:cubicBezTo>
                    <a:pt x="176" y="140"/>
                    <a:pt x="169" y="147"/>
                    <a:pt x="160" y="147"/>
                  </a:cubicBezTo>
                  <a:cubicBezTo>
                    <a:pt x="151" y="147"/>
                    <a:pt x="144" y="140"/>
                    <a:pt x="144" y="131"/>
                  </a:cubicBezTo>
                  <a:cubicBezTo>
                    <a:pt x="144" y="123"/>
                    <a:pt x="151" y="116"/>
                    <a:pt x="160" y="116"/>
                  </a:cubicBezTo>
                  <a:cubicBezTo>
                    <a:pt x="169" y="116"/>
                    <a:pt x="176" y="123"/>
                    <a:pt x="176" y="131"/>
                  </a:cubicBezTo>
                  <a:close/>
                  <a:moveTo>
                    <a:pt x="378" y="147"/>
                  </a:moveTo>
                  <a:cubicBezTo>
                    <a:pt x="369" y="147"/>
                    <a:pt x="362" y="140"/>
                    <a:pt x="362" y="131"/>
                  </a:cubicBezTo>
                  <a:cubicBezTo>
                    <a:pt x="362" y="123"/>
                    <a:pt x="369" y="116"/>
                    <a:pt x="378" y="116"/>
                  </a:cubicBezTo>
                  <a:cubicBezTo>
                    <a:pt x="387" y="116"/>
                    <a:pt x="394" y="123"/>
                    <a:pt x="394" y="131"/>
                  </a:cubicBezTo>
                  <a:cubicBezTo>
                    <a:pt x="394" y="140"/>
                    <a:pt x="387" y="147"/>
                    <a:pt x="378" y="147"/>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grpSp>
        <p:nvGrpSpPr>
          <p:cNvPr id="215" name="Google Shape;215;p20"/>
          <p:cNvGrpSpPr/>
          <p:nvPr/>
        </p:nvGrpSpPr>
        <p:grpSpPr>
          <a:xfrm>
            <a:off x="494915" y="1472162"/>
            <a:ext cx="463591" cy="463699"/>
            <a:chOff x="8367713" y="3948113"/>
            <a:chExt cx="539750" cy="539750"/>
          </a:xfrm>
        </p:grpSpPr>
        <p:sp>
          <p:nvSpPr>
            <p:cNvPr id="216" name="Google Shape;216;p20"/>
            <p:cNvSpPr/>
            <p:nvPr/>
          </p:nvSpPr>
          <p:spPr>
            <a:xfrm>
              <a:off x="8631238" y="4308476"/>
              <a:ext cx="12600" cy="255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17" name="Google Shape;217;p20"/>
            <p:cNvSpPr/>
            <p:nvPr/>
          </p:nvSpPr>
          <p:spPr>
            <a:xfrm>
              <a:off x="8631238" y="4046538"/>
              <a:ext cx="12600" cy="255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18" name="Google Shape;218;p20"/>
            <p:cNvSpPr/>
            <p:nvPr/>
          </p:nvSpPr>
          <p:spPr>
            <a:xfrm>
              <a:off x="8631238" y="4100513"/>
              <a:ext cx="12600" cy="237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19" name="Google Shape;219;p20"/>
            <p:cNvSpPr/>
            <p:nvPr/>
          </p:nvSpPr>
          <p:spPr>
            <a:xfrm>
              <a:off x="8631238" y="4362451"/>
              <a:ext cx="12600" cy="237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0" name="Google Shape;220;p20"/>
            <p:cNvSpPr/>
            <p:nvPr/>
          </p:nvSpPr>
          <p:spPr>
            <a:xfrm>
              <a:off x="8521701" y="4210051"/>
              <a:ext cx="23700" cy="126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1" name="Google Shape;221;p20"/>
            <p:cNvSpPr/>
            <p:nvPr/>
          </p:nvSpPr>
          <p:spPr>
            <a:xfrm>
              <a:off x="8782051" y="4210051"/>
              <a:ext cx="23700" cy="126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2" name="Google Shape;222;p20"/>
            <p:cNvSpPr/>
            <p:nvPr/>
          </p:nvSpPr>
          <p:spPr>
            <a:xfrm>
              <a:off x="8729663" y="4210051"/>
              <a:ext cx="23700" cy="126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3" name="Google Shape;223;p20"/>
            <p:cNvSpPr/>
            <p:nvPr/>
          </p:nvSpPr>
          <p:spPr>
            <a:xfrm>
              <a:off x="8572501" y="4151313"/>
              <a:ext cx="130175" cy="131763"/>
            </a:xfrm>
            <a:custGeom>
              <a:rect b="b" l="l" r="r" t="t"/>
              <a:pathLst>
                <a:path extrusionOk="0" h="69" w="69">
                  <a:moveTo>
                    <a:pt x="0" y="31"/>
                  </a:moveTo>
                  <a:cubicBezTo>
                    <a:pt x="0" y="38"/>
                    <a:pt x="0" y="38"/>
                    <a:pt x="0" y="38"/>
                  </a:cubicBezTo>
                  <a:cubicBezTo>
                    <a:pt x="11" y="38"/>
                    <a:pt x="11" y="38"/>
                    <a:pt x="11" y="38"/>
                  </a:cubicBezTo>
                  <a:cubicBezTo>
                    <a:pt x="13" y="48"/>
                    <a:pt x="21" y="56"/>
                    <a:pt x="31" y="58"/>
                  </a:cubicBezTo>
                  <a:cubicBezTo>
                    <a:pt x="31" y="69"/>
                    <a:pt x="31" y="69"/>
                    <a:pt x="31" y="69"/>
                  </a:cubicBezTo>
                  <a:cubicBezTo>
                    <a:pt x="38" y="69"/>
                    <a:pt x="38" y="69"/>
                    <a:pt x="38" y="69"/>
                  </a:cubicBezTo>
                  <a:cubicBezTo>
                    <a:pt x="38" y="58"/>
                    <a:pt x="38" y="58"/>
                    <a:pt x="38" y="58"/>
                  </a:cubicBezTo>
                  <a:cubicBezTo>
                    <a:pt x="48" y="56"/>
                    <a:pt x="56" y="48"/>
                    <a:pt x="58" y="38"/>
                  </a:cubicBezTo>
                  <a:cubicBezTo>
                    <a:pt x="69" y="38"/>
                    <a:pt x="69" y="38"/>
                    <a:pt x="69" y="38"/>
                  </a:cubicBezTo>
                  <a:cubicBezTo>
                    <a:pt x="69" y="31"/>
                    <a:pt x="69" y="31"/>
                    <a:pt x="69" y="31"/>
                  </a:cubicBezTo>
                  <a:cubicBezTo>
                    <a:pt x="58" y="31"/>
                    <a:pt x="58" y="31"/>
                    <a:pt x="58" y="31"/>
                  </a:cubicBezTo>
                  <a:cubicBezTo>
                    <a:pt x="56" y="21"/>
                    <a:pt x="48" y="13"/>
                    <a:pt x="38" y="11"/>
                  </a:cubicBezTo>
                  <a:cubicBezTo>
                    <a:pt x="38" y="0"/>
                    <a:pt x="38" y="0"/>
                    <a:pt x="38" y="0"/>
                  </a:cubicBezTo>
                  <a:cubicBezTo>
                    <a:pt x="31" y="0"/>
                    <a:pt x="31" y="0"/>
                    <a:pt x="31" y="0"/>
                  </a:cubicBezTo>
                  <a:cubicBezTo>
                    <a:pt x="31" y="11"/>
                    <a:pt x="31" y="11"/>
                    <a:pt x="31" y="11"/>
                  </a:cubicBezTo>
                  <a:cubicBezTo>
                    <a:pt x="21" y="13"/>
                    <a:pt x="13" y="21"/>
                    <a:pt x="11" y="31"/>
                  </a:cubicBezTo>
                  <a:lnTo>
                    <a:pt x="0" y="31"/>
                  </a:ln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4" name="Google Shape;224;p20"/>
            <p:cNvSpPr/>
            <p:nvPr/>
          </p:nvSpPr>
          <p:spPr>
            <a:xfrm>
              <a:off x="8467726" y="4210051"/>
              <a:ext cx="25500" cy="12600"/>
            </a:xfrm>
            <a:prstGeom prst="rect">
              <a:avLst/>
            </a:pr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sp>
          <p:nvSpPr>
            <p:cNvPr id="225" name="Google Shape;225;p20"/>
            <p:cNvSpPr/>
            <p:nvPr/>
          </p:nvSpPr>
          <p:spPr>
            <a:xfrm>
              <a:off x="8367713" y="3948113"/>
              <a:ext cx="539750" cy="539750"/>
            </a:xfrm>
            <a:custGeom>
              <a:rect b="b" l="l" r="r" t="t"/>
              <a:pathLst>
                <a:path extrusionOk="0" h="284" w="285">
                  <a:moveTo>
                    <a:pt x="285" y="142"/>
                  </a:moveTo>
                  <a:cubicBezTo>
                    <a:pt x="285" y="130"/>
                    <a:pt x="277" y="120"/>
                    <a:pt x="266" y="118"/>
                  </a:cubicBezTo>
                  <a:cubicBezTo>
                    <a:pt x="266" y="18"/>
                    <a:pt x="266" y="18"/>
                    <a:pt x="266" y="18"/>
                  </a:cubicBezTo>
                  <a:cubicBezTo>
                    <a:pt x="165" y="18"/>
                    <a:pt x="165" y="18"/>
                    <a:pt x="165" y="18"/>
                  </a:cubicBezTo>
                  <a:cubicBezTo>
                    <a:pt x="163" y="8"/>
                    <a:pt x="154" y="0"/>
                    <a:pt x="143" y="0"/>
                  </a:cubicBezTo>
                  <a:cubicBezTo>
                    <a:pt x="131" y="0"/>
                    <a:pt x="122" y="8"/>
                    <a:pt x="120" y="18"/>
                  </a:cubicBezTo>
                  <a:cubicBezTo>
                    <a:pt x="120" y="18"/>
                    <a:pt x="120" y="18"/>
                    <a:pt x="120" y="18"/>
                  </a:cubicBezTo>
                  <a:cubicBezTo>
                    <a:pt x="119" y="18"/>
                    <a:pt x="119" y="18"/>
                    <a:pt x="119" y="18"/>
                  </a:cubicBezTo>
                  <a:cubicBezTo>
                    <a:pt x="119" y="18"/>
                    <a:pt x="119" y="18"/>
                    <a:pt x="119" y="18"/>
                  </a:cubicBezTo>
                  <a:cubicBezTo>
                    <a:pt x="19" y="18"/>
                    <a:pt x="19" y="18"/>
                    <a:pt x="19" y="18"/>
                  </a:cubicBezTo>
                  <a:cubicBezTo>
                    <a:pt x="19" y="118"/>
                    <a:pt x="19" y="118"/>
                    <a:pt x="19" y="118"/>
                  </a:cubicBezTo>
                  <a:cubicBezTo>
                    <a:pt x="8" y="120"/>
                    <a:pt x="0" y="130"/>
                    <a:pt x="0" y="141"/>
                  </a:cubicBezTo>
                  <a:cubicBezTo>
                    <a:pt x="0" y="145"/>
                    <a:pt x="1" y="148"/>
                    <a:pt x="2" y="151"/>
                  </a:cubicBezTo>
                  <a:cubicBezTo>
                    <a:pt x="2" y="151"/>
                    <a:pt x="2" y="152"/>
                    <a:pt x="2" y="152"/>
                  </a:cubicBezTo>
                  <a:cubicBezTo>
                    <a:pt x="3" y="153"/>
                    <a:pt x="3" y="153"/>
                    <a:pt x="4" y="154"/>
                  </a:cubicBezTo>
                  <a:cubicBezTo>
                    <a:pt x="4" y="155"/>
                    <a:pt x="5" y="156"/>
                    <a:pt x="5" y="157"/>
                  </a:cubicBezTo>
                  <a:cubicBezTo>
                    <a:pt x="5" y="157"/>
                    <a:pt x="6" y="157"/>
                    <a:pt x="6" y="157"/>
                  </a:cubicBezTo>
                  <a:cubicBezTo>
                    <a:pt x="9" y="161"/>
                    <a:pt x="14" y="164"/>
                    <a:pt x="19" y="165"/>
                  </a:cubicBezTo>
                  <a:cubicBezTo>
                    <a:pt x="19" y="264"/>
                    <a:pt x="19" y="264"/>
                    <a:pt x="19" y="264"/>
                  </a:cubicBezTo>
                  <a:cubicBezTo>
                    <a:pt x="19" y="264"/>
                    <a:pt x="19" y="264"/>
                    <a:pt x="19" y="264"/>
                  </a:cubicBezTo>
                  <a:cubicBezTo>
                    <a:pt x="19" y="265"/>
                    <a:pt x="19" y="265"/>
                    <a:pt x="19" y="265"/>
                  </a:cubicBezTo>
                  <a:cubicBezTo>
                    <a:pt x="119" y="265"/>
                    <a:pt x="119" y="265"/>
                    <a:pt x="119" y="265"/>
                  </a:cubicBezTo>
                  <a:cubicBezTo>
                    <a:pt x="120" y="266"/>
                    <a:pt x="120" y="268"/>
                    <a:pt x="121" y="269"/>
                  </a:cubicBezTo>
                  <a:cubicBezTo>
                    <a:pt x="121" y="270"/>
                    <a:pt x="121" y="271"/>
                    <a:pt x="122" y="272"/>
                  </a:cubicBezTo>
                  <a:cubicBezTo>
                    <a:pt x="122" y="272"/>
                    <a:pt x="122" y="272"/>
                    <a:pt x="122" y="273"/>
                  </a:cubicBezTo>
                  <a:cubicBezTo>
                    <a:pt x="123" y="274"/>
                    <a:pt x="124" y="275"/>
                    <a:pt x="124" y="275"/>
                  </a:cubicBezTo>
                  <a:cubicBezTo>
                    <a:pt x="124" y="275"/>
                    <a:pt x="124" y="275"/>
                    <a:pt x="124" y="276"/>
                  </a:cubicBezTo>
                  <a:cubicBezTo>
                    <a:pt x="129" y="281"/>
                    <a:pt x="135" y="284"/>
                    <a:pt x="143" y="284"/>
                  </a:cubicBezTo>
                  <a:cubicBezTo>
                    <a:pt x="154" y="284"/>
                    <a:pt x="164" y="276"/>
                    <a:pt x="166" y="265"/>
                  </a:cubicBezTo>
                  <a:cubicBezTo>
                    <a:pt x="266" y="265"/>
                    <a:pt x="266" y="265"/>
                    <a:pt x="266" y="265"/>
                  </a:cubicBezTo>
                  <a:cubicBezTo>
                    <a:pt x="266" y="165"/>
                    <a:pt x="266" y="165"/>
                    <a:pt x="266" y="165"/>
                  </a:cubicBezTo>
                  <a:cubicBezTo>
                    <a:pt x="266" y="165"/>
                    <a:pt x="266" y="165"/>
                    <a:pt x="266" y="165"/>
                  </a:cubicBezTo>
                  <a:cubicBezTo>
                    <a:pt x="277" y="163"/>
                    <a:pt x="285" y="153"/>
                    <a:pt x="285" y="142"/>
                  </a:cubicBezTo>
                  <a:close/>
                  <a:moveTo>
                    <a:pt x="143" y="8"/>
                  </a:moveTo>
                  <a:cubicBezTo>
                    <a:pt x="151" y="8"/>
                    <a:pt x="158" y="15"/>
                    <a:pt x="158" y="23"/>
                  </a:cubicBezTo>
                  <a:cubicBezTo>
                    <a:pt x="158" y="32"/>
                    <a:pt x="151" y="39"/>
                    <a:pt x="143" y="39"/>
                  </a:cubicBezTo>
                  <a:cubicBezTo>
                    <a:pt x="134" y="39"/>
                    <a:pt x="127" y="32"/>
                    <a:pt x="127" y="23"/>
                  </a:cubicBezTo>
                  <a:cubicBezTo>
                    <a:pt x="127" y="15"/>
                    <a:pt x="134" y="8"/>
                    <a:pt x="143" y="8"/>
                  </a:cubicBezTo>
                  <a:close/>
                  <a:moveTo>
                    <a:pt x="143" y="47"/>
                  </a:moveTo>
                  <a:cubicBezTo>
                    <a:pt x="154" y="47"/>
                    <a:pt x="164" y="38"/>
                    <a:pt x="166" y="26"/>
                  </a:cubicBezTo>
                  <a:cubicBezTo>
                    <a:pt x="258" y="26"/>
                    <a:pt x="258" y="26"/>
                    <a:pt x="258" y="26"/>
                  </a:cubicBezTo>
                  <a:cubicBezTo>
                    <a:pt x="258" y="118"/>
                    <a:pt x="258" y="118"/>
                    <a:pt x="258" y="118"/>
                  </a:cubicBezTo>
                  <a:cubicBezTo>
                    <a:pt x="258" y="118"/>
                    <a:pt x="258" y="118"/>
                    <a:pt x="258" y="118"/>
                  </a:cubicBezTo>
                  <a:cubicBezTo>
                    <a:pt x="247" y="120"/>
                    <a:pt x="238" y="130"/>
                    <a:pt x="238" y="142"/>
                  </a:cubicBezTo>
                  <a:cubicBezTo>
                    <a:pt x="238" y="153"/>
                    <a:pt x="246" y="163"/>
                    <a:pt x="257" y="165"/>
                  </a:cubicBezTo>
                  <a:cubicBezTo>
                    <a:pt x="257" y="256"/>
                    <a:pt x="257" y="256"/>
                    <a:pt x="257" y="256"/>
                  </a:cubicBezTo>
                  <a:cubicBezTo>
                    <a:pt x="166" y="256"/>
                    <a:pt x="166" y="256"/>
                    <a:pt x="166" y="256"/>
                  </a:cubicBezTo>
                  <a:cubicBezTo>
                    <a:pt x="165" y="251"/>
                    <a:pt x="162" y="246"/>
                    <a:pt x="158" y="243"/>
                  </a:cubicBezTo>
                  <a:cubicBezTo>
                    <a:pt x="158" y="243"/>
                    <a:pt x="158" y="243"/>
                    <a:pt x="158" y="242"/>
                  </a:cubicBezTo>
                  <a:cubicBezTo>
                    <a:pt x="157" y="242"/>
                    <a:pt x="156" y="241"/>
                    <a:pt x="155" y="241"/>
                  </a:cubicBezTo>
                  <a:cubicBezTo>
                    <a:pt x="154" y="240"/>
                    <a:pt x="154" y="240"/>
                    <a:pt x="153" y="240"/>
                  </a:cubicBezTo>
                  <a:cubicBezTo>
                    <a:pt x="153" y="239"/>
                    <a:pt x="152" y="239"/>
                    <a:pt x="152" y="239"/>
                  </a:cubicBezTo>
                  <a:cubicBezTo>
                    <a:pt x="149" y="238"/>
                    <a:pt x="146" y="237"/>
                    <a:pt x="142" y="237"/>
                  </a:cubicBezTo>
                  <a:cubicBezTo>
                    <a:pt x="131" y="237"/>
                    <a:pt x="121" y="245"/>
                    <a:pt x="119" y="256"/>
                  </a:cubicBezTo>
                  <a:cubicBezTo>
                    <a:pt x="119" y="256"/>
                    <a:pt x="119" y="256"/>
                    <a:pt x="119" y="256"/>
                  </a:cubicBezTo>
                  <a:cubicBezTo>
                    <a:pt x="27" y="256"/>
                    <a:pt x="27" y="256"/>
                    <a:pt x="27" y="256"/>
                  </a:cubicBezTo>
                  <a:cubicBezTo>
                    <a:pt x="27" y="165"/>
                    <a:pt x="27" y="165"/>
                    <a:pt x="27" y="165"/>
                  </a:cubicBezTo>
                  <a:cubicBezTo>
                    <a:pt x="39" y="163"/>
                    <a:pt x="47" y="153"/>
                    <a:pt x="47" y="142"/>
                  </a:cubicBezTo>
                  <a:cubicBezTo>
                    <a:pt x="47" y="136"/>
                    <a:pt x="45" y="130"/>
                    <a:pt x="41" y="126"/>
                  </a:cubicBezTo>
                  <a:cubicBezTo>
                    <a:pt x="38" y="122"/>
                    <a:pt x="33" y="119"/>
                    <a:pt x="27" y="118"/>
                  </a:cubicBezTo>
                  <a:cubicBezTo>
                    <a:pt x="27" y="26"/>
                    <a:pt x="27" y="26"/>
                    <a:pt x="27" y="26"/>
                  </a:cubicBezTo>
                  <a:cubicBezTo>
                    <a:pt x="119" y="26"/>
                    <a:pt x="119" y="26"/>
                    <a:pt x="119" y="26"/>
                  </a:cubicBezTo>
                  <a:cubicBezTo>
                    <a:pt x="119" y="26"/>
                    <a:pt x="119" y="26"/>
                    <a:pt x="119" y="26"/>
                  </a:cubicBezTo>
                  <a:cubicBezTo>
                    <a:pt x="121" y="38"/>
                    <a:pt x="131" y="47"/>
                    <a:pt x="143" y="47"/>
                  </a:cubicBezTo>
                  <a:close/>
                  <a:moveTo>
                    <a:pt x="119" y="23"/>
                  </a:moveTo>
                  <a:cubicBezTo>
                    <a:pt x="119" y="23"/>
                    <a:pt x="119" y="23"/>
                    <a:pt x="119" y="23"/>
                  </a:cubicBezTo>
                  <a:cubicBezTo>
                    <a:pt x="119" y="23"/>
                    <a:pt x="119" y="23"/>
                    <a:pt x="119" y="23"/>
                  </a:cubicBezTo>
                  <a:cubicBezTo>
                    <a:pt x="119" y="23"/>
                    <a:pt x="119" y="23"/>
                    <a:pt x="119" y="23"/>
                  </a:cubicBezTo>
                  <a:cubicBezTo>
                    <a:pt x="119" y="23"/>
                    <a:pt x="119" y="23"/>
                    <a:pt x="119" y="23"/>
                  </a:cubicBezTo>
                  <a:close/>
                  <a:moveTo>
                    <a:pt x="8" y="142"/>
                  </a:moveTo>
                  <a:cubicBezTo>
                    <a:pt x="8" y="133"/>
                    <a:pt x="15" y="126"/>
                    <a:pt x="23" y="126"/>
                  </a:cubicBezTo>
                  <a:cubicBezTo>
                    <a:pt x="28" y="126"/>
                    <a:pt x="32" y="127"/>
                    <a:pt x="35" y="130"/>
                  </a:cubicBezTo>
                  <a:cubicBezTo>
                    <a:pt x="37" y="133"/>
                    <a:pt x="39" y="137"/>
                    <a:pt x="39" y="141"/>
                  </a:cubicBezTo>
                  <a:cubicBezTo>
                    <a:pt x="39" y="150"/>
                    <a:pt x="32" y="157"/>
                    <a:pt x="23" y="157"/>
                  </a:cubicBezTo>
                  <a:cubicBezTo>
                    <a:pt x="19" y="157"/>
                    <a:pt x="15" y="155"/>
                    <a:pt x="12" y="153"/>
                  </a:cubicBezTo>
                  <a:cubicBezTo>
                    <a:pt x="9" y="150"/>
                    <a:pt x="8" y="146"/>
                    <a:pt x="8" y="142"/>
                  </a:cubicBezTo>
                  <a:close/>
                  <a:moveTo>
                    <a:pt x="143" y="245"/>
                  </a:moveTo>
                  <a:cubicBezTo>
                    <a:pt x="147" y="245"/>
                    <a:pt x="151" y="247"/>
                    <a:pt x="154" y="249"/>
                  </a:cubicBezTo>
                  <a:cubicBezTo>
                    <a:pt x="156" y="252"/>
                    <a:pt x="158" y="256"/>
                    <a:pt x="158" y="260"/>
                  </a:cubicBezTo>
                  <a:cubicBezTo>
                    <a:pt x="158" y="269"/>
                    <a:pt x="151" y="276"/>
                    <a:pt x="142" y="276"/>
                  </a:cubicBezTo>
                  <a:cubicBezTo>
                    <a:pt x="138" y="276"/>
                    <a:pt x="134" y="274"/>
                    <a:pt x="131" y="272"/>
                  </a:cubicBezTo>
                  <a:cubicBezTo>
                    <a:pt x="129" y="269"/>
                    <a:pt x="127" y="265"/>
                    <a:pt x="127" y="261"/>
                  </a:cubicBezTo>
                  <a:cubicBezTo>
                    <a:pt x="127" y="252"/>
                    <a:pt x="134" y="245"/>
                    <a:pt x="143" y="245"/>
                  </a:cubicBezTo>
                  <a:close/>
                  <a:moveTo>
                    <a:pt x="119" y="21"/>
                  </a:moveTo>
                  <a:cubicBezTo>
                    <a:pt x="119" y="21"/>
                    <a:pt x="119" y="21"/>
                    <a:pt x="119" y="21"/>
                  </a:cubicBezTo>
                  <a:cubicBezTo>
                    <a:pt x="119" y="21"/>
                    <a:pt x="119" y="21"/>
                    <a:pt x="119" y="21"/>
                  </a:cubicBezTo>
                  <a:close/>
                  <a:moveTo>
                    <a:pt x="262" y="157"/>
                  </a:moveTo>
                  <a:cubicBezTo>
                    <a:pt x="253" y="157"/>
                    <a:pt x="246" y="150"/>
                    <a:pt x="246" y="142"/>
                  </a:cubicBezTo>
                  <a:cubicBezTo>
                    <a:pt x="246" y="133"/>
                    <a:pt x="253" y="126"/>
                    <a:pt x="262" y="126"/>
                  </a:cubicBezTo>
                  <a:cubicBezTo>
                    <a:pt x="270" y="126"/>
                    <a:pt x="277" y="133"/>
                    <a:pt x="277" y="142"/>
                  </a:cubicBezTo>
                  <a:cubicBezTo>
                    <a:pt x="277" y="150"/>
                    <a:pt x="270" y="157"/>
                    <a:pt x="262" y="157"/>
                  </a:cubicBezTo>
                  <a:close/>
                </a:path>
              </a:pathLst>
            </a:custGeom>
            <a:solidFill>
              <a:schemeClr val="accent2"/>
            </a:solid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305868"/>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311700" y="445025"/>
            <a:ext cx="8520600" cy="572700"/>
          </a:xfrm>
          <a:prstGeom prst="rect">
            <a:avLst/>
          </a:prstGeom>
          <a:noFill/>
          <a:ln>
            <a:noFill/>
          </a:ln>
        </p:spPr>
        <p:txBody>
          <a:bodyPr anchorCtr="0" anchor="ctr" bIns="28550" lIns="0" spcFirstLastPara="1" rIns="0" wrap="square" tIns="28550">
            <a:noAutofit/>
          </a:bodyPr>
          <a:lstStyle/>
          <a:p>
            <a:pPr indent="0" lvl="0" marL="0" rtl="0" algn="l">
              <a:lnSpc>
                <a:spcPct val="100000"/>
              </a:lnSpc>
              <a:spcBef>
                <a:spcPts val="0"/>
              </a:spcBef>
              <a:spcAft>
                <a:spcPts val="0"/>
              </a:spcAft>
              <a:buSzPts val="2200"/>
              <a:buNone/>
            </a:pPr>
            <a:r>
              <a:rPr lang="en" sz="2000">
                <a:solidFill>
                  <a:schemeClr val="lt1"/>
                </a:solidFill>
              </a:rPr>
              <a:t>Ranger Architecture</a:t>
            </a:r>
            <a:endParaRPr/>
          </a:p>
        </p:txBody>
      </p:sp>
      <p:sp>
        <p:nvSpPr>
          <p:cNvPr id="231" name="Google Shape;231;p21"/>
          <p:cNvSpPr/>
          <p:nvPr/>
        </p:nvSpPr>
        <p:spPr>
          <a:xfrm>
            <a:off x="5649830" y="4126007"/>
            <a:ext cx="1524900" cy="428100"/>
          </a:xfrm>
          <a:prstGeom prst="roundRect">
            <a:avLst>
              <a:gd fmla="val 0" name="adj"/>
            </a:avLst>
          </a:prstGeom>
          <a:no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32" name="Google Shape;232;p21"/>
          <p:cNvSpPr/>
          <p:nvPr/>
        </p:nvSpPr>
        <p:spPr>
          <a:xfrm>
            <a:off x="5658179" y="1907689"/>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33" name="Google Shape;233;p21"/>
          <p:cNvSpPr/>
          <p:nvPr/>
        </p:nvSpPr>
        <p:spPr>
          <a:xfrm>
            <a:off x="2563982" y="542348"/>
            <a:ext cx="3485400" cy="3669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Administration Portal</a:t>
            </a:r>
            <a:endParaRPr b="0" i="0" sz="1400" u="none" cap="none" strike="noStrike">
              <a:solidFill>
                <a:srgbClr val="000000"/>
              </a:solidFill>
              <a:latin typeface="Arial"/>
              <a:ea typeface="Arial"/>
              <a:cs typeface="Arial"/>
              <a:sym typeface="Arial"/>
            </a:endParaRPr>
          </a:p>
        </p:txBody>
      </p:sp>
      <p:sp>
        <p:nvSpPr>
          <p:cNvPr id="234" name="Google Shape;234;p21"/>
          <p:cNvSpPr/>
          <p:nvPr/>
        </p:nvSpPr>
        <p:spPr>
          <a:xfrm>
            <a:off x="2514896" y="1209903"/>
            <a:ext cx="1307100" cy="3669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User/Group Sync</a:t>
            </a:r>
            <a:endParaRPr b="0" i="0" sz="1400" u="none" cap="none" strike="noStrike">
              <a:solidFill>
                <a:srgbClr val="000000"/>
              </a:solidFill>
              <a:latin typeface="Arial"/>
              <a:ea typeface="Arial"/>
              <a:cs typeface="Arial"/>
              <a:sym typeface="Arial"/>
            </a:endParaRPr>
          </a:p>
        </p:txBody>
      </p:sp>
      <p:cxnSp>
        <p:nvCxnSpPr>
          <p:cNvPr id="235" name="Google Shape;235;p21"/>
          <p:cNvCxnSpPr/>
          <p:nvPr/>
        </p:nvCxnSpPr>
        <p:spPr>
          <a:xfrm>
            <a:off x="113141" y="1785764"/>
            <a:ext cx="7070100" cy="0"/>
          </a:xfrm>
          <a:prstGeom prst="straightConnector1">
            <a:avLst/>
          </a:prstGeom>
          <a:noFill/>
          <a:ln cap="flat" cmpd="sng" w="22225">
            <a:solidFill>
              <a:srgbClr val="C6C6C6"/>
            </a:solidFill>
            <a:prstDash val="dot"/>
            <a:round/>
            <a:headEnd len="sm" w="sm" type="none"/>
            <a:tailEnd len="sm" w="sm" type="none"/>
          </a:ln>
        </p:spPr>
      </p:cxnSp>
      <p:sp>
        <p:nvSpPr>
          <p:cNvPr id="236" name="Google Shape;236;p21"/>
          <p:cNvSpPr/>
          <p:nvPr/>
        </p:nvSpPr>
        <p:spPr>
          <a:xfrm rot="-5400000">
            <a:off x="-374796" y="3085837"/>
            <a:ext cx="2544600" cy="311100"/>
          </a:xfrm>
          <a:prstGeom prst="rect">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Hadoop Components</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rot="-5400000">
            <a:off x="535848" y="997181"/>
            <a:ext cx="785400" cy="373200"/>
          </a:xfrm>
          <a:prstGeom prst="rect">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Enterprise Users</a:t>
            </a:r>
            <a:endParaRPr b="0" i="0" sz="1400" u="none" cap="none" strike="noStrike">
              <a:solidFill>
                <a:srgbClr val="000000"/>
              </a:solidFill>
              <a:latin typeface="Arial"/>
              <a:ea typeface="Arial"/>
              <a:cs typeface="Arial"/>
              <a:sym typeface="Arial"/>
            </a:endParaRPr>
          </a:p>
        </p:txBody>
      </p:sp>
      <p:sp>
        <p:nvSpPr>
          <p:cNvPr id="238" name="Google Shape;238;p21"/>
          <p:cNvSpPr/>
          <p:nvPr/>
        </p:nvSpPr>
        <p:spPr>
          <a:xfrm>
            <a:off x="6109385" y="542348"/>
            <a:ext cx="1633800" cy="3840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Legacy Tools and Data Governance</a:t>
            </a:r>
            <a:endParaRPr b="0" i="0" sz="1400" u="none" cap="none" strike="noStrike">
              <a:solidFill>
                <a:srgbClr val="000000"/>
              </a:solidFill>
              <a:latin typeface="Arial"/>
              <a:ea typeface="Arial"/>
              <a:cs typeface="Arial"/>
              <a:sym typeface="Arial"/>
            </a:endParaRPr>
          </a:p>
        </p:txBody>
      </p:sp>
      <p:sp>
        <p:nvSpPr>
          <p:cNvPr id="239" name="Google Shape;239;p21"/>
          <p:cNvSpPr/>
          <p:nvPr/>
        </p:nvSpPr>
        <p:spPr>
          <a:xfrm>
            <a:off x="5741910" y="1993329"/>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Knox</a:t>
            </a:r>
            <a:endParaRPr b="0" i="0" sz="1400" u="none" cap="none" strike="noStrike">
              <a:solidFill>
                <a:srgbClr val="000000"/>
              </a:solidFill>
              <a:latin typeface="Arial"/>
              <a:ea typeface="Arial"/>
              <a:cs typeface="Arial"/>
              <a:sym typeface="Arial"/>
            </a:endParaRPr>
          </a:p>
        </p:txBody>
      </p:sp>
      <p:sp>
        <p:nvSpPr>
          <p:cNvPr id="240" name="Google Shape;240;p21"/>
          <p:cNvSpPr/>
          <p:nvPr/>
        </p:nvSpPr>
        <p:spPr>
          <a:xfrm>
            <a:off x="5000511" y="1903435"/>
            <a:ext cx="747000" cy="4326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41" name="Google Shape;241;p21"/>
          <p:cNvSpPr/>
          <p:nvPr/>
        </p:nvSpPr>
        <p:spPr>
          <a:xfrm>
            <a:off x="5649830" y="2462166"/>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42" name="Google Shape;242;p21"/>
          <p:cNvSpPr/>
          <p:nvPr/>
        </p:nvSpPr>
        <p:spPr>
          <a:xfrm>
            <a:off x="5733562" y="2539088"/>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Solr</a:t>
            </a:r>
            <a:endParaRPr b="0" i="0" sz="1400" u="none" cap="none" strike="noStrike">
              <a:solidFill>
                <a:srgbClr val="000000"/>
              </a:solidFill>
              <a:latin typeface="Arial"/>
              <a:ea typeface="Arial"/>
              <a:cs typeface="Arial"/>
              <a:sym typeface="Arial"/>
            </a:endParaRPr>
          </a:p>
        </p:txBody>
      </p:sp>
      <p:sp>
        <p:nvSpPr>
          <p:cNvPr id="243" name="Google Shape;243;p21"/>
          <p:cNvSpPr/>
          <p:nvPr/>
        </p:nvSpPr>
        <p:spPr>
          <a:xfrm>
            <a:off x="5003000" y="2457705"/>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44" name="Google Shape;244;p21"/>
          <p:cNvSpPr/>
          <p:nvPr/>
        </p:nvSpPr>
        <p:spPr>
          <a:xfrm>
            <a:off x="4880114" y="1209903"/>
            <a:ext cx="1307100" cy="3669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Policy Server</a:t>
            </a:r>
            <a:endParaRPr b="0" i="0" sz="1400" u="none" cap="none" strike="noStrike">
              <a:solidFill>
                <a:srgbClr val="000000"/>
              </a:solidFill>
              <a:latin typeface="Arial"/>
              <a:ea typeface="Arial"/>
              <a:cs typeface="Arial"/>
              <a:sym typeface="Arial"/>
            </a:endParaRPr>
          </a:p>
        </p:txBody>
      </p:sp>
      <p:cxnSp>
        <p:nvCxnSpPr>
          <p:cNvPr id="245" name="Google Shape;245;p21"/>
          <p:cNvCxnSpPr>
            <a:stCxn id="246" idx="2"/>
            <a:endCxn id="234" idx="3"/>
          </p:cNvCxnSpPr>
          <p:nvPr/>
        </p:nvCxnSpPr>
        <p:spPr>
          <a:xfrm rot="10800000">
            <a:off x="3821928" y="1393264"/>
            <a:ext cx="262200" cy="3900"/>
          </a:xfrm>
          <a:prstGeom prst="straightConnector1">
            <a:avLst/>
          </a:prstGeom>
          <a:noFill/>
          <a:ln cap="flat" cmpd="sng" w="25400">
            <a:solidFill>
              <a:schemeClr val="accent1"/>
            </a:solidFill>
            <a:prstDash val="solid"/>
            <a:round/>
            <a:headEnd len="sm" w="sm" type="none"/>
            <a:tailEnd len="lg" w="lg" type="triangle"/>
          </a:ln>
        </p:spPr>
      </p:cxnSp>
      <p:cxnSp>
        <p:nvCxnSpPr>
          <p:cNvPr id="247" name="Google Shape;247;p21"/>
          <p:cNvCxnSpPr>
            <a:stCxn id="246" idx="6"/>
            <a:endCxn id="244" idx="1"/>
          </p:cNvCxnSpPr>
          <p:nvPr/>
        </p:nvCxnSpPr>
        <p:spPr>
          <a:xfrm flipH="1" rot="10800000">
            <a:off x="4519728" y="1393264"/>
            <a:ext cx="360300" cy="3900"/>
          </a:xfrm>
          <a:prstGeom prst="straightConnector1">
            <a:avLst/>
          </a:prstGeom>
          <a:noFill/>
          <a:ln cap="flat" cmpd="sng" w="25400">
            <a:solidFill>
              <a:schemeClr val="accent1"/>
            </a:solidFill>
            <a:prstDash val="solid"/>
            <a:round/>
            <a:headEnd len="sm" w="sm" type="none"/>
            <a:tailEnd len="lg" w="lg" type="triangle"/>
          </a:ln>
        </p:spPr>
      </p:cxnSp>
      <p:cxnSp>
        <p:nvCxnSpPr>
          <p:cNvPr id="248" name="Google Shape;248;p21"/>
          <p:cNvCxnSpPr>
            <a:stCxn id="246" idx="4"/>
            <a:endCxn id="240" idx="1"/>
          </p:cNvCxnSpPr>
          <p:nvPr/>
        </p:nvCxnSpPr>
        <p:spPr>
          <a:xfrm flipH="1" rot="-5400000">
            <a:off x="4381728" y="1500814"/>
            <a:ext cx="539100" cy="698700"/>
          </a:xfrm>
          <a:prstGeom prst="bentConnector2">
            <a:avLst/>
          </a:prstGeom>
          <a:noFill/>
          <a:ln cap="flat" cmpd="sng" w="25400">
            <a:solidFill>
              <a:schemeClr val="accent2"/>
            </a:solidFill>
            <a:prstDash val="solid"/>
            <a:round/>
            <a:headEnd len="lg" w="lg" type="triangle"/>
            <a:tailEnd len="lg" w="lg" type="triangle"/>
          </a:ln>
        </p:spPr>
      </p:cxnSp>
      <p:cxnSp>
        <p:nvCxnSpPr>
          <p:cNvPr id="249" name="Google Shape;249;p21"/>
          <p:cNvCxnSpPr>
            <a:stCxn id="237" idx="2"/>
          </p:cNvCxnSpPr>
          <p:nvPr/>
        </p:nvCxnSpPr>
        <p:spPr>
          <a:xfrm>
            <a:off x="1115148" y="1183781"/>
            <a:ext cx="1399800" cy="307200"/>
          </a:xfrm>
          <a:prstGeom prst="bentConnector3">
            <a:avLst>
              <a:gd fmla="val 50000" name="adj1"/>
            </a:avLst>
          </a:prstGeom>
          <a:noFill/>
          <a:ln cap="flat" cmpd="sng" w="25400">
            <a:solidFill>
              <a:schemeClr val="accent1"/>
            </a:solidFill>
            <a:prstDash val="dash"/>
            <a:round/>
            <a:headEnd len="lg" w="lg" type="triangle"/>
            <a:tailEnd len="lg" w="lg" type="triangle"/>
          </a:ln>
        </p:spPr>
      </p:cxnSp>
      <p:cxnSp>
        <p:nvCxnSpPr>
          <p:cNvPr id="250" name="Google Shape;250;p21"/>
          <p:cNvCxnSpPr>
            <a:stCxn id="246" idx="4"/>
            <a:endCxn id="243" idx="1"/>
          </p:cNvCxnSpPr>
          <p:nvPr/>
        </p:nvCxnSpPr>
        <p:spPr>
          <a:xfrm flipH="1" rot="-5400000">
            <a:off x="4103328" y="1779214"/>
            <a:ext cx="1098300" cy="701100"/>
          </a:xfrm>
          <a:prstGeom prst="bentConnector2">
            <a:avLst/>
          </a:prstGeom>
          <a:noFill/>
          <a:ln cap="flat" cmpd="sng" w="25400">
            <a:solidFill>
              <a:schemeClr val="accent2"/>
            </a:solidFill>
            <a:prstDash val="solid"/>
            <a:round/>
            <a:headEnd len="sm" w="sm" type="none"/>
            <a:tailEnd len="lg" w="lg" type="triangle"/>
          </a:ln>
        </p:spPr>
      </p:cxnSp>
      <p:sp>
        <p:nvSpPr>
          <p:cNvPr id="246" name="Google Shape;246;p21"/>
          <p:cNvSpPr/>
          <p:nvPr/>
        </p:nvSpPr>
        <p:spPr>
          <a:xfrm>
            <a:off x="4084128" y="1213714"/>
            <a:ext cx="435600" cy="366900"/>
          </a:xfrm>
          <a:prstGeom prst="ellipse">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cxnSp>
        <p:nvCxnSpPr>
          <p:cNvPr id="251" name="Google Shape;251;p21"/>
          <p:cNvCxnSpPr>
            <a:endCxn id="238" idx="2"/>
          </p:cNvCxnSpPr>
          <p:nvPr/>
        </p:nvCxnSpPr>
        <p:spPr>
          <a:xfrm flipH="1" rot="10800000">
            <a:off x="6172385" y="926348"/>
            <a:ext cx="753900" cy="504300"/>
          </a:xfrm>
          <a:prstGeom prst="bentConnector2">
            <a:avLst/>
          </a:prstGeom>
          <a:noFill/>
          <a:ln cap="flat" cmpd="sng" w="19050">
            <a:solidFill>
              <a:schemeClr val="accent2"/>
            </a:solidFill>
            <a:prstDash val="solid"/>
            <a:round/>
            <a:headEnd len="lg" w="lg" type="triangle"/>
            <a:tailEnd len="lg" w="lg" type="triangle"/>
          </a:ln>
        </p:spPr>
      </p:cxnSp>
      <p:sp>
        <p:nvSpPr>
          <p:cNvPr id="252" name="Google Shape;252;p21"/>
          <p:cNvSpPr txBox="1"/>
          <p:nvPr/>
        </p:nvSpPr>
        <p:spPr>
          <a:xfrm>
            <a:off x="6373936" y="1314641"/>
            <a:ext cx="809100" cy="261900"/>
          </a:xfrm>
          <a:prstGeom prst="rect">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Integration API</a:t>
            </a:r>
            <a:endParaRPr b="0" i="0" sz="1400" u="none" cap="none" strike="noStrike">
              <a:solidFill>
                <a:srgbClr val="000000"/>
              </a:solidFill>
              <a:latin typeface="Arial"/>
              <a:ea typeface="Arial"/>
              <a:cs typeface="Arial"/>
              <a:sym typeface="Arial"/>
            </a:endParaRPr>
          </a:p>
        </p:txBody>
      </p:sp>
      <p:sp>
        <p:nvSpPr>
          <p:cNvPr id="253" name="Google Shape;253;p21"/>
          <p:cNvSpPr/>
          <p:nvPr/>
        </p:nvSpPr>
        <p:spPr>
          <a:xfrm>
            <a:off x="5658179" y="3009912"/>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54" name="Google Shape;254;p21"/>
          <p:cNvSpPr/>
          <p:nvPr/>
        </p:nvSpPr>
        <p:spPr>
          <a:xfrm>
            <a:off x="5741910" y="3095551"/>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Kafka</a:t>
            </a:r>
            <a:endParaRPr b="0" i="0" sz="1400" u="none" cap="none" strike="noStrike">
              <a:solidFill>
                <a:srgbClr val="000000"/>
              </a:solidFill>
              <a:latin typeface="Arial"/>
              <a:ea typeface="Arial"/>
              <a:cs typeface="Arial"/>
              <a:sym typeface="Arial"/>
            </a:endParaRPr>
          </a:p>
        </p:txBody>
      </p:sp>
      <p:sp>
        <p:nvSpPr>
          <p:cNvPr id="255" name="Google Shape;255;p21"/>
          <p:cNvSpPr/>
          <p:nvPr/>
        </p:nvSpPr>
        <p:spPr>
          <a:xfrm>
            <a:off x="5000511" y="3005657"/>
            <a:ext cx="747000" cy="4326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56" name="Google Shape;256;p21"/>
          <p:cNvSpPr/>
          <p:nvPr/>
        </p:nvSpPr>
        <p:spPr>
          <a:xfrm>
            <a:off x="5649830" y="3564387"/>
            <a:ext cx="1524900" cy="428100"/>
          </a:xfrm>
          <a:prstGeom prst="roundRect">
            <a:avLst>
              <a:gd fmla="val 0" name="adj"/>
            </a:avLst>
          </a:prstGeom>
          <a:no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57" name="Google Shape;257;p21"/>
          <p:cNvSpPr/>
          <p:nvPr/>
        </p:nvSpPr>
        <p:spPr>
          <a:xfrm>
            <a:off x="5733562" y="3641310"/>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YARN</a:t>
            </a:r>
            <a:endParaRPr b="0" i="0" sz="1400" u="none" cap="none" strike="noStrike">
              <a:solidFill>
                <a:srgbClr val="000000"/>
              </a:solidFill>
              <a:latin typeface="Arial"/>
              <a:ea typeface="Arial"/>
              <a:cs typeface="Arial"/>
              <a:sym typeface="Arial"/>
            </a:endParaRPr>
          </a:p>
        </p:txBody>
      </p:sp>
      <p:sp>
        <p:nvSpPr>
          <p:cNvPr id="258" name="Google Shape;258;p21"/>
          <p:cNvSpPr/>
          <p:nvPr/>
        </p:nvSpPr>
        <p:spPr>
          <a:xfrm>
            <a:off x="5003000" y="3559927"/>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cxnSp>
        <p:nvCxnSpPr>
          <p:cNvPr id="259" name="Google Shape;259;p21"/>
          <p:cNvCxnSpPr>
            <a:stCxn id="246" idx="4"/>
            <a:endCxn id="255" idx="1"/>
          </p:cNvCxnSpPr>
          <p:nvPr/>
        </p:nvCxnSpPr>
        <p:spPr>
          <a:xfrm flipH="1" rot="-5400000">
            <a:off x="3830628" y="2051914"/>
            <a:ext cx="1641300" cy="698700"/>
          </a:xfrm>
          <a:prstGeom prst="bentConnector2">
            <a:avLst/>
          </a:prstGeom>
          <a:noFill/>
          <a:ln cap="flat" cmpd="sng" w="25400">
            <a:solidFill>
              <a:schemeClr val="accent2"/>
            </a:solidFill>
            <a:prstDash val="solid"/>
            <a:round/>
            <a:headEnd len="lg" w="lg" type="triangle"/>
            <a:tailEnd len="lg" w="lg" type="triangle"/>
          </a:ln>
        </p:spPr>
      </p:cxnSp>
      <p:cxnSp>
        <p:nvCxnSpPr>
          <p:cNvPr id="260" name="Google Shape;260;p21"/>
          <p:cNvCxnSpPr>
            <a:stCxn id="246" idx="4"/>
            <a:endCxn id="258" idx="1"/>
          </p:cNvCxnSpPr>
          <p:nvPr/>
        </p:nvCxnSpPr>
        <p:spPr>
          <a:xfrm flipH="1" rot="-5400000">
            <a:off x="3552228" y="2330314"/>
            <a:ext cx="2200500" cy="701100"/>
          </a:xfrm>
          <a:prstGeom prst="bentConnector2">
            <a:avLst/>
          </a:prstGeom>
          <a:noFill/>
          <a:ln cap="flat" cmpd="sng" w="25400">
            <a:solidFill>
              <a:schemeClr val="accent2"/>
            </a:solidFill>
            <a:prstDash val="solid"/>
            <a:round/>
            <a:headEnd len="sm" w="sm" type="none"/>
            <a:tailEnd len="lg" w="lg" type="triangle"/>
          </a:ln>
        </p:spPr>
      </p:cxnSp>
      <p:cxnSp>
        <p:nvCxnSpPr>
          <p:cNvPr id="261" name="Google Shape;261;p21"/>
          <p:cNvCxnSpPr>
            <a:stCxn id="246" idx="4"/>
            <a:endCxn id="262" idx="1"/>
          </p:cNvCxnSpPr>
          <p:nvPr/>
        </p:nvCxnSpPr>
        <p:spPr>
          <a:xfrm flipH="1" rot="-5400000">
            <a:off x="3268878" y="2613664"/>
            <a:ext cx="2764800" cy="698700"/>
          </a:xfrm>
          <a:prstGeom prst="bentConnector2">
            <a:avLst/>
          </a:prstGeom>
          <a:noFill/>
          <a:ln cap="flat" cmpd="sng" w="25400">
            <a:solidFill>
              <a:schemeClr val="accent2"/>
            </a:solidFill>
            <a:prstDash val="solid"/>
            <a:round/>
            <a:headEnd len="sm" w="sm" type="none"/>
            <a:tailEnd len="lg" w="lg" type="triangle"/>
          </a:ln>
        </p:spPr>
      </p:cxnSp>
      <p:sp>
        <p:nvSpPr>
          <p:cNvPr id="263" name="Google Shape;263;p21"/>
          <p:cNvSpPr/>
          <p:nvPr/>
        </p:nvSpPr>
        <p:spPr>
          <a:xfrm>
            <a:off x="5720782" y="4200633"/>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Atlas</a:t>
            </a:r>
            <a:endParaRPr b="0" i="0" sz="1400" u="none" cap="none" strike="noStrike">
              <a:solidFill>
                <a:srgbClr val="000000"/>
              </a:solidFill>
              <a:latin typeface="Arial"/>
              <a:ea typeface="Arial"/>
              <a:cs typeface="Arial"/>
              <a:sym typeface="Arial"/>
            </a:endParaRPr>
          </a:p>
        </p:txBody>
      </p:sp>
      <p:sp>
        <p:nvSpPr>
          <p:cNvPr id="264" name="Google Shape;264;p21"/>
          <p:cNvSpPr txBox="1"/>
          <p:nvPr/>
        </p:nvSpPr>
        <p:spPr>
          <a:xfrm>
            <a:off x="172921" y="104823"/>
            <a:ext cx="8229600" cy="294300"/>
          </a:xfrm>
          <a:prstGeom prst="rect">
            <a:avLst/>
          </a:prstGeom>
          <a:noFill/>
          <a:ln>
            <a:noFill/>
          </a:ln>
        </p:spPr>
        <p:txBody>
          <a:bodyPr anchorCtr="0" anchor="ctr" bIns="41150" lIns="0" spcFirstLastPara="1" rIns="0" wrap="square" tIns="411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93C46"/>
                </a:solidFill>
                <a:latin typeface="Lato"/>
                <a:ea typeface="Lato"/>
                <a:cs typeface="Lato"/>
                <a:sym typeface="Lato"/>
              </a:rPr>
              <a:t>RANGER ARCHITECTURE</a:t>
            </a:r>
            <a:endParaRPr b="0" i="0" sz="1400" u="none" cap="none" strike="noStrike">
              <a:solidFill>
                <a:srgbClr val="000000"/>
              </a:solidFill>
              <a:latin typeface="Arial"/>
              <a:ea typeface="Arial"/>
              <a:cs typeface="Arial"/>
              <a:sym typeface="Arial"/>
            </a:endParaRPr>
          </a:p>
        </p:txBody>
      </p:sp>
      <p:sp>
        <p:nvSpPr>
          <p:cNvPr id="262" name="Google Shape;262;p21"/>
          <p:cNvSpPr/>
          <p:nvPr/>
        </p:nvSpPr>
        <p:spPr>
          <a:xfrm>
            <a:off x="5000521" y="4124261"/>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65" name="Google Shape;265;p21"/>
          <p:cNvSpPr/>
          <p:nvPr/>
        </p:nvSpPr>
        <p:spPr>
          <a:xfrm>
            <a:off x="1403880" y="4129938"/>
            <a:ext cx="1524900" cy="428100"/>
          </a:xfrm>
          <a:prstGeom prst="roundRect">
            <a:avLst>
              <a:gd fmla="val 0" name="adj"/>
            </a:avLst>
          </a:prstGeom>
          <a:no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66" name="Google Shape;266;p21"/>
          <p:cNvSpPr/>
          <p:nvPr/>
        </p:nvSpPr>
        <p:spPr>
          <a:xfrm>
            <a:off x="1412229" y="1911620"/>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67" name="Google Shape;267;p21"/>
          <p:cNvSpPr/>
          <p:nvPr/>
        </p:nvSpPr>
        <p:spPr>
          <a:xfrm>
            <a:off x="1495960" y="1989185"/>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
        <p:nvSpPr>
          <p:cNvPr id="268" name="Google Shape;268;p21"/>
          <p:cNvSpPr/>
          <p:nvPr/>
        </p:nvSpPr>
        <p:spPr>
          <a:xfrm>
            <a:off x="2928867" y="1905554"/>
            <a:ext cx="747000" cy="4326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69" name="Google Shape;269;p21"/>
          <p:cNvSpPr/>
          <p:nvPr/>
        </p:nvSpPr>
        <p:spPr>
          <a:xfrm>
            <a:off x="1403880" y="2466097"/>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70" name="Google Shape;270;p21"/>
          <p:cNvSpPr/>
          <p:nvPr/>
        </p:nvSpPr>
        <p:spPr>
          <a:xfrm>
            <a:off x="1487612" y="2534944"/>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HiveServer2 / Impala*</a:t>
            </a:r>
            <a:endParaRPr b="0" i="0" sz="1400" u="none" cap="none" strike="noStrike">
              <a:solidFill>
                <a:srgbClr val="000000"/>
              </a:solidFill>
              <a:latin typeface="Arial"/>
              <a:ea typeface="Arial"/>
              <a:cs typeface="Arial"/>
              <a:sym typeface="Arial"/>
            </a:endParaRPr>
          </a:p>
        </p:txBody>
      </p:sp>
      <p:sp>
        <p:nvSpPr>
          <p:cNvPr id="271" name="Google Shape;271;p21"/>
          <p:cNvSpPr/>
          <p:nvPr/>
        </p:nvSpPr>
        <p:spPr>
          <a:xfrm>
            <a:off x="2928862" y="2458024"/>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cxnSp>
        <p:nvCxnSpPr>
          <p:cNvPr id="272" name="Google Shape;272;p21"/>
          <p:cNvCxnSpPr>
            <a:stCxn id="246" idx="4"/>
            <a:endCxn id="268" idx="3"/>
          </p:cNvCxnSpPr>
          <p:nvPr/>
        </p:nvCxnSpPr>
        <p:spPr>
          <a:xfrm rot="5400000">
            <a:off x="3718278" y="1538164"/>
            <a:ext cx="541200" cy="626100"/>
          </a:xfrm>
          <a:prstGeom prst="bentConnector2">
            <a:avLst/>
          </a:prstGeom>
          <a:noFill/>
          <a:ln cap="flat" cmpd="sng" w="25400">
            <a:solidFill>
              <a:schemeClr val="accent2"/>
            </a:solidFill>
            <a:prstDash val="solid"/>
            <a:round/>
            <a:headEnd len="lg" w="lg" type="triangle"/>
            <a:tailEnd len="lg" w="lg" type="triangle"/>
          </a:ln>
        </p:spPr>
      </p:cxnSp>
      <p:cxnSp>
        <p:nvCxnSpPr>
          <p:cNvPr id="273" name="Google Shape;273;p21"/>
          <p:cNvCxnSpPr>
            <a:stCxn id="246" idx="4"/>
            <a:endCxn id="271" idx="3"/>
          </p:cNvCxnSpPr>
          <p:nvPr/>
        </p:nvCxnSpPr>
        <p:spPr>
          <a:xfrm rot="5400000">
            <a:off x="3439578" y="1816864"/>
            <a:ext cx="1098600" cy="626100"/>
          </a:xfrm>
          <a:prstGeom prst="bentConnector2">
            <a:avLst/>
          </a:prstGeom>
          <a:noFill/>
          <a:ln cap="flat" cmpd="sng" w="25400">
            <a:solidFill>
              <a:schemeClr val="accent2"/>
            </a:solidFill>
            <a:prstDash val="solid"/>
            <a:round/>
            <a:headEnd len="sm" w="sm" type="none"/>
            <a:tailEnd len="lg" w="lg" type="triangle"/>
          </a:ln>
        </p:spPr>
      </p:cxnSp>
      <p:sp>
        <p:nvSpPr>
          <p:cNvPr id="274" name="Google Shape;274;p21"/>
          <p:cNvSpPr/>
          <p:nvPr/>
        </p:nvSpPr>
        <p:spPr>
          <a:xfrm>
            <a:off x="1412229" y="3005768"/>
            <a:ext cx="1524900" cy="428100"/>
          </a:xfrm>
          <a:prstGeom prst="roundRect">
            <a:avLst>
              <a:gd fmla="val 0" name="adj"/>
            </a:avLst>
          </a:prstGeom>
          <a:solidFill>
            <a:srgbClr val="FFFFFF"/>
          </a:solid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75" name="Google Shape;275;p21"/>
          <p:cNvSpPr/>
          <p:nvPr/>
        </p:nvSpPr>
        <p:spPr>
          <a:xfrm>
            <a:off x="1495960" y="3091407"/>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HBase</a:t>
            </a:r>
            <a:endParaRPr b="0" i="0" sz="1400" u="none" cap="none" strike="noStrike">
              <a:solidFill>
                <a:srgbClr val="000000"/>
              </a:solidFill>
              <a:latin typeface="Arial"/>
              <a:ea typeface="Arial"/>
              <a:cs typeface="Arial"/>
              <a:sym typeface="Arial"/>
            </a:endParaRPr>
          </a:p>
        </p:txBody>
      </p:sp>
      <p:sp>
        <p:nvSpPr>
          <p:cNvPr id="276" name="Google Shape;276;p21"/>
          <p:cNvSpPr/>
          <p:nvPr/>
        </p:nvSpPr>
        <p:spPr>
          <a:xfrm>
            <a:off x="2928867" y="3001970"/>
            <a:ext cx="747000" cy="4326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sp>
        <p:nvSpPr>
          <p:cNvPr id="277" name="Google Shape;277;p21"/>
          <p:cNvSpPr/>
          <p:nvPr/>
        </p:nvSpPr>
        <p:spPr>
          <a:xfrm>
            <a:off x="1403880" y="3568319"/>
            <a:ext cx="1524900" cy="428100"/>
          </a:xfrm>
          <a:prstGeom prst="roundRect">
            <a:avLst>
              <a:gd fmla="val 0" name="adj"/>
            </a:avLst>
          </a:prstGeom>
          <a:noFill/>
          <a:ln cap="flat" cmpd="sng" w="9525">
            <a:solidFill>
              <a:srgbClr val="C6C6C6"/>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78" name="Google Shape;278;p21"/>
          <p:cNvSpPr/>
          <p:nvPr/>
        </p:nvSpPr>
        <p:spPr>
          <a:xfrm>
            <a:off x="1487612" y="3637166"/>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NiFi</a:t>
            </a:r>
            <a:endParaRPr b="0" i="0" sz="1400" u="none" cap="none" strike="noStrike">
              <a:solidFill>
                <a:srgbClr val="000000"/>
              </a:solidFill>
              <a:latin typeface="Arial"/>
              <a:ea typeface="Arial"/>
              <a:cs typeface="Arial"/>
              <a:sym typeface="Arial"/>
            </a:endParaRPr>
          </a:p>
        </p:txBody>
      </p:sp>
      <p:sp>
        <p:nvSpPr>
          <p:cNvPr id="279" name="Google Shape;279;p21"/>
          <p:cNvSpPr/>
          <p:nvPr/>
        </p:nvSpPr>
        <p:spPr>
          <a:xfrm>
            <a:off x="2928862" y="3560226"/>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cxnSp>
        <p:nvCxnSpPr>
          <p:cNvPr id="280" name="Google Shape;280;p21"/>
          <p:cNvCxnSpPr>
            <a:stCxn id="246" idx="4"/>
            <a:endCxn id="276" idx="3"/>
          </p:cNvCxnSpPr>
          <p:nvPr/>
        </p:nvCxnSpPr>
        <p:spPr>
          <a:xfrm rot="5400000">
            <a:off x="3170028" y="2086414"/>
            <a:ext cx="1637700" cy="626100"/>
          </a:xfrm>
          <a:prstGeom prst="bentConnector2">
            <a:avLst/>
          </a:prstGeom>
          <a:noFill/>
          <a:ln cap="flat" cmpd="sng" w="25400">
            <a:solidFill>
              <a:schemeClr val="accent2"/>
            </a:solidFill>
            <a:prstDash val="solid"/>
            <a:round/>
            <a:headEnd len="lg" w="lg" type="triangle"/>
            <a:tailEnd len="lg" w="lg" type="triangle"/>
          </a:ln>
        </p:spPr>
      </p:cxnSp>
      <p:cxnSp>
        <p:nvCxnSpPr>
          <p:cNvPr id="281" name="Google Shape;281;p21"/>
          <p:cNvCxnSpPr>
            <a:stCxn id="246" idx="4"/>
            <a:endCxn id="279" idx="3"/>
          </p:cNvCxnSpPr>
          <p:nvPr/>
        </p:nvCxnSpPr>
        <p:spPr>
          <a:xfrm rot="5400000">
            <a:off x="2888478" y="2367964"/>
            <a:ext cx="2200800" cy="626100"/>
          </a:xfrm>
          <a:prstGeom prst="bentConnector2">
            <a:avLst/>
          </a:prstGeom>
          <a:noFill/>
          <a:ln cap="flat" cmpd="sng" w="25400">
            <a:solidFill>
              <a:schemeClr val="accent2"/>
            </a:solidFill>
            <a:prstDash val="solid"/>
            <a:round/>
            <a:headEnd len="sm" w="sm" type="none"/>
            <a:tailEnd len="lg" w="lg" type="triangle"/>
          </a:ln>
        </p:spPr>
      </p:cxnSp>
      <p:cxnSp>
        <p:nvCxnSpPr>
          <p:cNvPr id="282" name="Google Shape;282;p21"/>
          <p:cNvCxnSpPr>
            <a:stCxn id="246" idx="4"/>
            <a:endCxn id="283" idx="3"/>
          </p:cNvCxnSpPr>
          <p:nvPr/>
        </p:nvCxnSpPr>
        <p:spPr>
          <a:xfrm rot="5400000">
            <a:off x="2604378" y="2652064"/>
            <a:ext cx="2769000" cy="626100"/>
          </a:xfrm>
          <a:prstGeom prst="bentConnector2">
            <a:avLst/>
          </a:prstGeom>
          <a:noFill/>
          <a:ln cap="flat" cmpd="sng" w="25400">
            <a:solidFill>
              <a:schemeClr val="accent2"/>
            </a:solidFill>
            <a:prstDash val="solid"/>
            <a:round/>
            <a:headEnd len="sm" w="sm" type="none"/>
            <a:tailEnd len="lg" w="lg" type="triangle"/>
          </a:ln>
        </p:spPr>
      </p:cxnSp>
      <p:sp>
        <p:nvSpPr>
          <p:cNvPr id="284" name="Google Shape;284;p21"/>
          <p:cNvSpPr/>
          <p:nvPr/>
        </p:nvSpPr>
        <p:spPr>
          <a:xfrm>
            <a:off x="1474832" y="4196489"/>
            <a:ext cx="1383000" cy="266100"/>
          </a:xfrm>
          <a:prstGeom prst="roundRect">
            <a:avLst>
              <a:gd fmla="val 0" name="adj"/>
            </a:avLst>
          </a:prstGeom>
          <a:solidFill>
            <a:schemeClr val="accent2"/>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Storm</a:t>
            </a:r>
            <a:endParaRPr b="0" i="0" sz="1400" u="none" cap="none" strike="noStrike">
              <a:solidFill>
                <a:srgbClr val="000000"/>
              </a:solidFill>
              <a:latin typeface="Arial"/>
              <a:ea typeface="Arial"/>
              <a:cs typeface="Arial"/>
              <a:sym typeface="Arial"/>
            </a:endParaRPr>
          </a:p>
        </p:txBody>
      </p:sp>
      <p:sp>
        <p:nvSpPr>
          <p:cNvPr id="283" name="Google Shape;283;p21"/>
          <p:cNvSpPr/>
          <p:nvPr/>
        </p:nvSpPr>
        <p:spPr>
          <a:xfrm>
            <a:off x="2928859" y="4128386"/>
            <a:ext cx="747000" cy="442500"/>
          </a:xfrm>
          <a:prstGeom prst="roundRect">
            <a:avLst>
              <a:gd fmla="val 0" name="adj"/>
            </a:avLst>
          </a:prstGeom>
          <a:solidFill>
            <a:schemeClr val="accent1"/>
          </a:solidFill>
          <a:ln>
            <a:noFill/>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Ranger Plugin</a:t>
            </a:r>
            <a:endParaRPr b="0" i="0" sz="1400" u="none" cap="none" strike="noStrike">
              <a:solidFill>
                <a:srgbClr val="000000"/>
              </a:solidFill>
              <a:latin typeface="Arial"/>
              <a:ea typeface="Arial"/>
              <a:cs typeface="Arial"/>
              <a:sym typeface="Arial"/>
            </a:endParaRPr>
          </a:p>
        </p:txBody>
      </p:sp>
      <p:cxnSp>
        <p:nvCxnSpPr>
          <p:cNvPr id="285" name="Google Shape;285;p21"/>
          <p:cNvCxnSpPr>
            <a:stCxn id="246" idx="0"/>
            <a:endCxn id="233" idx="2"/>
          </p:cNvCxnSpPr>
          <p:nvPr/>
        </p:nvCxnSpPr>
        <p:spPr>
          <a:xfrm flipH="1" rot="10800000">
            <a:off x="4301928" y="909214"/>
            <a:ext cx="4800" cy="304500"/>
          </a:xfrm>
          <a:prstGeom prst="straightConnector1">
            <a:avLst/>
          </a:prstGeom>
          <a:noFill/>
          <a:ln cap="flat" cmpd="sng" w="25400">
            <a:solidFill>
              <a:schemeClr val="accent1"/>
            </a:solidFill>
            <a:prstDash val="solid"/>
            <a:round/>
            <a:headEnd len="sm" w="sm" type="none"/>
            <a:tailEnd len="lg" w="lg"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